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147475661" r:id="rId2"/>
    <p:sldId id="2147475549" r:id="rId3"/>
    <p:sldId id="2147475572" r:id="rId4"/>
    <p:sldId id="452" r:id="rId5"/>
    <p:sldId id="2147475683" r:id="rId6"/>
    <p:sldId id="2147475690" r:id="rId7"/>
    <p:sldId id="2147475685" r:id="rId8"/>
    <p:sldId id="2147475693" r:id="rId9"/>
    <p:sldId id="2147475636" r:id="rId10"/>
    <p:sldId id="2147475668" r:id="rId11"/>
    <p:sldId id="2147475671" r:id="rId12"/>
    <p:sldId id="2147475686" r:id="rId13"/>
    <p:sldId id="2147475684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4135"/>
    <a:srgbClr val="FF6C0A"/>
    <a:srgbClr val="4284F5"/>
    <a:srgbClr val="FF0000"/>
    <a:srgbClr val="C1C605"/>
    <a:srgbClr val="129D58"/>
    <a:srgbClr val="394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Stile 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Stile chiaro 2 - Color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Stile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6"/>
    <p:restoredTop sz="82182"/>
  </p:normalViewPr>
  <p:slideViewPr>
    <p:cSldViewPr snapToGrid="0">
      <p:cViewPr varScale="1">
        <p:scale>
          <a:sx n="83" d="100"/>
          <a:sy n="83" d="100"/>
        </p:scale>
        <p:origin x="22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ED4A6-8672-E347-9B73-A515FF41ED40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040B7-04B5-F140-9098-EFD470F73E6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5672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1104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Anche alla Cox-</a:t>
            </a:r>
            <a:r>
              <a:rPr lang="it-IT" dirty="0" err="1"/>
              <a:t>regression</a:t>
            </a:r>
            <a:r>
              <a:rPr lang="it-IT" dirty="0"/>
              <a:t> </a:t>
            </a:r>
            <a:r>
              <a:rPr lang="it-IT" dirty="0" err="1"/>
              <a:t>analysis</a:t>
            </a:r>
            <a:r>
              <a:rPr lang="it-IT" dirty="0"/>
              <a:t> risulta una associazione indipendente di PVP/</a:t>
            </a:r>
            <a:r>
              <a:rPr lang="it-IT" dirty="0" err="1"/>
              <a:t>cat</a:t>
            </a:r>
            <a:r>
              <a:rPr lang="it-IT" dirty="0"/>
              <a:t> e di LSM con l'</a:t>
            </a:r>
            <a:r>
              <a:rPr lang="it-IT" dirty="0" err="1"/>
              <a:t>outcome</a:t>
            </a:r>
            <a:r>
              <a:rPr lang="it-IT" dirty="0"/>
              <a:t> con un significativa differenza nello </a:t>
            </a:r>
            <a:r>
              <a:rPr lang="it-IT" dirty="0" err="1"/>
              <a:t>stratum</a:t>
            </a:r>
            <a:r>
              <a:rPr lang="it-IT" dirty="0"/>
              <a:t> di PVP &gt; o &lt; 25 mmHg.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480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5617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 disordini vascolari porto-sinusoidali (PSVD), il cui inquadramento storico risale agli studi di Banti di fine Ottocento, sono stati oggetto di una recente </a:t>
            </a:r>
            <a:r>
              <a:rPr lang="it-IT" i="1" dirty="0"/>
              <a:t>consensus</a:t>
            </a:r>
            <a:r>
              <a:rPr lang="it-IT" dirty="0"/>
              <a:t> volta a superare il </a:t>
            </a:r>
            <a:r>
              <a:rPr lang="it-IT" b="1" dirty="0"/>
              <a:t>gap diagnostico</a:t>
            </a:r>
            <a:r>
              <a:rPr lang="it-IT" dirty="0"/>
              <a:t> legato alla presenza o assenza di ipertensione portale (IP) e alla possibile coesistenza di un danno epatico cronico parenchimale.</a:t>
            </a:r>
          </a:p>
          <a:p>
            <a:r>
              <a:rPr lang="it-IT" dirty="0"/>
              <a:t>Tali alterazioni si sviluppano tipicamente in associazione a patologie sistemiche caratterizzate da una patogenesi disimmune, trombofilica, mieloproliferativa o da tossicità endoteliale. Il conseguente sviluppo di IP impatta severamente sulla prognosi </a:t>
            </a:r>
            <a:r>
              <a:rPr lang="it-IT" i="1" dirty="0" err="1"/>
              <a:t>quoad</a:t>
            </a:r>
            <a:r>
              <a:rPr lang="it-IT" i="1" dirty="0"/>
              <a:t> </a:t>
            </a:r>
            <a:r>
              <a:rPr lang="it-IT" i="1" dirty="0" err="1"/>
              <a:t>vitam</a:t>
            </a:r>
            <a:r>
              <a:rPr lang="it-IT" dirty="0"/>
              <a:t> dei pazienti, indipendentemente dal decorso della malattia di base.</a:t>
            </a:r>
          </a:p>
          <a:p>
            <a:r>
              <a:rPr lang="it-IT" dirty="0"/>
              <a:t>Inoltre, l'entità e la gestione dell'ipertensione portale in questo specifico setting sfuggono all'accuratezza della misurazione </a:t>
            </a:r>
            <a:r>
              <a:rPr lang="it-IT" dirty="0" err="1"/>
              <a:t>transvenosa</a:t>
            </a:r>
            <a:r>
              <a:rPr lang="it-IT" dirty="0"/>
              <a:t> del gradiente pressorio epatico (HVPG), che spesso sottostima la reale pressione portale.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A62B01-CD61-49A2-B89A-E8DD724CC69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6434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272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Abbiamo arruolato prospetticamente ogni paziente con sospetta IPCS e fattori di rischio per PSVD come indicato nella tabella per sottoporli a studio </a:t>
            </a:r>
            <a:r>
              <a:rPr lang="it-IT" dirty="0" err="1"/>
              <a:t>endoepatologico</a:t>
            </a:r>
            <a:r>
              <a:rPr lang="it-IT" dirty="0"/>
              <a:t> multiparametrico finalizzato a stabilire la prognosi nonché la stadiazione della IP e in circa 1/3 dei pazienti per definire istologicamente la condizione escludendo la presenza di cirrosi epatica.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4634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en-US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Specifici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Obliterative portal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venopathy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(thickening of portal vein branch wall, occlusion of the lumen, vanishing of portal veins), Nodular regenerative hyperplasia, Incomplete septal fibrosis (also called incomplete septal cirrhosis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 </a:t>
            </a:r>
            <a:r>
              <a:rPr lang="en-US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Portal tract abnormalities (multiplication, increased number of arteries, periportal vascular channels, aberrant vessels), Architectural disturbance: Irregular distribution of the portal tracts and central veins, non-zonal sinusoidal dilatation, Mild perisinusoidal fibrosis.</a:t>
            </a:r>
          </a:p>
          <a:p>
            <a:pPr lvl="2"/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 algn="l"/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Nella nostra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coorte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diagnosi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 PSVD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derivava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una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rigorosa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analisi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istologica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cross-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sezionale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accordo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criteri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VALDIG.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Infatti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pazienti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presentavano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segni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aspecifici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 IP e di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lesioni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istologiche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suggestive per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alterazione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vascolare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biopsie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epatiche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ottenute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tecnica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percutanea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EUS-</a:t>
            </a:r>
            <a:r>
              <a:rPr lang="en-US" sz="120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guidata</a:t>
            </a:r>
            <a:r>
              <a:rPr lang="en-US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it-IT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7246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note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it-IT" dirty="0"/>
                  <a:t>Queste le caratteristiche cliniche, laboratoristiche, ultrasonografiche ed endoscopiche della nostra coorte ed i dati emodinamici EUS e </a:t>
                </a:r>
                <a:r>
                  <a:rPr lang="it-IT" dirty="0" err="1"/>
                  <a:t>transvenosi</a:t>
                </a:r>
                <a:r>
                  <a:rPr lang="it-IT" dirty="0"/>
                  <a:t> con il confronto evidente tra PPG e HVPG. Gli istogrammi in basso mostrano la chiara differenza tra HVPG e PPG per ogni paziente misurato con entrambe le metodiche. </a:t>
                </a:r>
              </a:p>
            </p:txBody>
          </p:sp>
        </mc:Choice>
        <mc:Fallback xmlns="">
          <p:sp>
            <p:nvSpPr>
              <p:cNvPr id="3" name="Segnaposto note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it-IT" b="1" dirty="0" err="1"/>
                  <a:t>Summary</a:t>
                </a:r>
                <a:r>
                  <a:rPr lang="it-IT" b="1" dirty="0"/>
                  <a:t> and Key </a:t>
                </a:r>
                <a:r>
                  <a:rPr lang="it-IT" b="1" dirty="0" err="1"/>
                  <a:t>Observations</a:t>
                </a:r>
                <a:endParaRPr lang="it-IT" b="1" dirty="0"/>
              </a:p>
              <a:p>
                <a:r>
                  <a:rPr lang="it-IT" dirty="0"/>
                  <a:t>The </a:t>
                </a:r>
                <a:r>
                  <a:rPr lang="it-IT" dirty="0" err="1"/>
                  <a:t>results</a:t>
                </a:r>
                <a:r>
                  <a:rPr lang="it-IT" dirty="0"/>
                  <a:t> show a clear </a:t>
                </a:r>
                <a:r>
                  <a:rPr lang="it-IT" dirty="0" err="1"/>
                  <a:t>predominance</a:t>
                </a:r>
                <a:r>
                  <a:rPr lang="it-IT" dirty="0"/>
                  <a:t> of </a:t>
                </a:r>
                <a:r>
                  <a:rPr lang="it-IT" dirty="0" err="1"/>
                  <a:t>metabolic</a:t>
                </a:r>
                <a:r>
                  <a:rPr lang="it-IT" dirty="0"/>
                  <a:t> and </a:t>
                </a:r>
                <a:r>
                  <a:rPr lang="it-IT" dirty="0" err="1"/>
                  <a:t>alcoholic</a:t>
                </a:r>
                <a:r>
                  <a:rPr lang="it-IT" dirty="0"/>
                  <a:t> </a:t>
                </a:r>
                <a:r>
                  <a:rPr lang="it-IT" dirty="0" err="1"/>
                  <a:t>causes</a:t>
                </a:r>
                <a:r>
                  <a:rPr lang="it-IT" dirty="0"/>
                  <a:t> </a:t>
                </a:r>
                <a:r>
                  <a:rPr lang="it-IT" dirty="0" err="1"/>
                  <a:t>among</a:t>
                </a:r>
                <a:r>
                  <a:rPr lang="it-IT" dirty="0"/>
                  <a:t> </a:t>
                </a:r>
                <a:r>
                  <a:rPr lang="it-IT" dirty="0" err="1"/>
                  <a:t>cirrhotic</a:t>
                </a:r>
                <a:r>
                  <a:rPr lang="it-IT" dirty="0"/>
                  <a:t> </a:t>
                </a:r>
                <a:r>
                  <a:rPr lang="it-IT" dirty="0" err="1"/>
                  <a:t>patients</a:t>
                </a:r>
                <a:r>
                  <a:rPr lang="it-IT" dirty="0"/>
                  <a:t> in the </a:t>
                </a:r>
                <a:r>
                  <a:rPr lang="it-IT" dirty="0" err="1"/>
                  <a:t>analyzed</a:t>
                </a:r>
                <a:r>
                  <a:rPr lang="it-IT" dirty="0"/>
                  <a:t> </a:t>
                </a:r>
                <a:r>
                  <a:rPr lang="it-IT" dirty="0" err="1"/>
                  <a:t>cohort</a:t>
                </a:r>
                <a:r>
                  <a:rPr lang="it-IT" dirty="0"/>
                  <a:t>: </a:t>
                </a:r>
                <a:r>
                  <a:rPr lang="it-IT" dirty="0" err="1"/>
                  <a:t>Metabolic</a:t>
                </a:r>
                <a:r>
                  <a:rPr lang="it-IT" dirty="0"/>
                  <a:t>/Alcohol </a:t>
                </a:r>
                <a:r>
                  <a:rPr lang="it-IT" dirty="0" err="1"/>
                  <a:t>Predominance</a:t>
                </a:r>
                <a:r>
                  <a:rPr lang="it-IT" dirty="0"/>
                  <a:t>: </a:t>
                </a:r>
              </a:p>
              <a:p>
                <a:endParaRPr lang="it-IT" dirty="0"/>
              </a:p>
              <a:p>
                <a:r>
                  <a:rPr lang="it-IT" b="1" dirty="0"/>
                  <a:t>The </a:t>
                </a:r>
                <a:r>
                  <a:rPr lang="it-IT" b="1" dirty="0" err="1"/>
                  <a:t>three</a:t>
                </a:r>
                <a:r>
                  <a:rPr lang="it-IT" b="1" dirty="0"/>
                  <a:t> </a:t>
                </a:r>
                <a:r>
                  <a:rPr lang="it-IT" b="1" dirty="0" err="1"/>
                  <a:t>most</a:t>
                </a:r>
                <a:r>
                  <a:rPr lang="it-IT" b="1" dirty="0"/>
                  <a:t> common </a:t>
                </a:r>
                <a:r>
                  <a:rPr lang="it-IT" b="1" dirty="0" err="1"/>
                  <a:t>etiologies</a:t>
                </a:r>
                <a:r>
                  <a:rPr lang="it-IT" b="1" dirty="0"/>
                  <a:t> </a:t>
                </a:r>
                <a:r>
                  <a:rPr lang="it-IT" dirty="0"/>
                  <a:t>are MASH (39.7%), ALD (21.9%), and </a:t>
                </a:r>
                <a:r>
                  <a:rPr lang="it-IT" dirty="0" err="1"/>
                  <a:t>MetALD</a:t>
                </a:r>
                <a:r>
                  <a:rPr lang="it-IT" dirty="0"/>
                  <a:t> (9.6%). </a:t>
                </a:r>
                <a:r>
                  <a:rPr lang="it-IT" dirty="0" err="1"/>
                  <a:t>Together</a:t>
                </a:r>
                <a:r>
                  <a:rPr lang="it-IT" dirty="0"/>
                  <a:t>, </a:t>
                </a:r>
                <a:r>
                  <a:rPr lang="it-IT" dirty="0" err="1"/>
                  <a:t>these</a:t>
                </a:r>
                <a:r>
                  <a:rPr lang="it-IT" dirty="0"/>
                  <a:t> </a:t>
                </a:r>
                <a:r>
                  <a:rPr lang="it-IT" dirty="0" err="1"/>
                  <a:t>causes</a:t>
                </a:r>
                <a:r>
                  <a:rPr lang="it-IT" dirty="0"/>
                  <a:t> account for over 71% of </a:t>
                </a:r>
                <a:r>
                  <a:rPr lang="it-IT" dirty="0" err="1"/>
                  <a:t>cases</a:t>
                </a:r>
                <a:r>
                  <a:rPr lang="it-IT" dirty="0"/>
                  <a:t> of non-</a:t>
                </a:r>
                <a:r>
                  <a:rPr lang="it-IT" dirty="0" err="1"/>
                  <a:t>cardiac</a:t>
                </a:r>
                <a:r>
                  <a:rPr lang="it-IT" dirty="0"/>
                  <a:t> </a:t>
                </a:r>
                <a:r>
                  <a:rPr lang="it-IT" dirty="0" err="1"/>
                  <a:t>cirrhosis</a:t>
                </a:r>
                <a:r>
                  <a:rPr lang="it-IT" dirty="0"/>
                  <a:t>.</a:t>
                </a:r>
              </a:p>
              <a:p>
                <a:r>
                  <a:rPr lang="it-IT" dirty="0"/>
                  <a:t>MASH (</a:t>
                </a:r>
                <a:r>
                  <a:rPr lang="it-IT" dirty="0" err="1"/>
                  <a:t>Metabolic</a:t>
                </a:r>
                <a:r>
                  <a:rPr lang="it-IT" dirty="0"/>
                  <a:t> </a:t>
                </a:r>
                <a:r>
                  <a:rPr lang="it-IT" dirty="0" err="1"/>
                  <a:t>Dysfunction</a:t>
                </a:r>
                <a:r>
                  <a:rPr lang="it-IT" dirty="0"/>
                  <a:t>-Associated </a:t>
                </a:r>
                <a:r>
                  <a:rPr lang="it-IT" dirty="0" err="1"/>
                  <a:t>Steatohepatitis</a:t>
                </a:r>
                <a:r>
                  <a:rPr lang="it-IT" dirty="0"/>
                  <a:t>): </a:t>
                </a:r>
                <a:r>
                  <a:rPr lang="it-IT" dirty="0" err="1"/>
                  <a:t>This</a:t>
                </a:r>
                <a:r>
                  <a:rPr lang="it-IT" dirty="0"/>
                  <a:t> </a:t>
                </a:r>
                <a:r>
                  <a:rPr lang="it-IT" dirty="0" err="1"/>
                  <a:t>is</a:t>
                </a:r>
                <a:r>
                  <a:rPr lang="it-IT" dirty="0"/>
                  <a:t> by far the </a:t>
                </a:r>
                <a:r>
                  <a:rPr lang="it-IT" dirty="0" err="1"/>
                  <a:t>leading</a:t>
                </a:r>
                <a:r>
                  <a:rPr lang="it-IT" dirty="0"/>
                  <a:t> cause, accounting for </a:t>
                </a:r>
                <a:r>
                  <a:rPr lang="it-IT" dirty="0" err="1"/>
                  <a:t>almost</a:t>
                </a:r>
                <a:r>
                  <a:rPr lang="it-IT" dirty="0"/>
                  <a:t> 40% of the </a:t>
                </a:r>
                <a:r>
                  <a:rPr lang="it-IT" dirty="0" err="1"/>
                  <a:t>total</a:t>
                </a:r>
                <a:r>
                  <a:rPr lang="it-IT" dirty="0"/>
                  <a:t>.</a:t>
                </a:r>
              </a:p>
              <a:p>
                <a:r>
                  <a:rPr lang="it-IT" dirty="0"/>
                  <a:t>ALD (Alcohol-</a:t>
                </a:r>
                <a:r>
                  <a:rPr lang="it-IT" dirty="0" err="1"/>
                  <a:t>Related</a:t>
                </a:r>
                <a:r>
                  <a:rPr lang="it-IT" dirty="0"/>
                  <a:t> </a:t>
                </a:r>
                <a:r>
                  <a:rPr lang="it-IT" dirty="0" err="1"/>
                  <a:t>Liver</a:t>
                </a:r>
                <a:r>
                  <a:rPr lang="it-IT" dirty="0"/>
                  <a:t> </a:t>
                </a:r>
                <a:r>
                  <a:rPr lang="it-IT" dirty="0" err="1"/>
                  <a:t>Disease</a:t>
                </a:r>
                <a:r>
                  <a:rPr lang="it-IT" dirty="0"/>
                  <a:t>): </a:t>
                </a:r>
                <a:r>
                  <a:rPr lang="it-IT" dirty="0" err="1"/>
                  <a:t>This</a:t>
                </a:r>
                <a:r>
                  <a:rPr lang="it-IT" dirty="0"/>
                  <a:t> </a:t>
                </a:r>
                <a:r>
                  <a:rPr lang="it-IT" dirty="0" err="1"/>
                  <a:t>is</a:t>
                </a:r>
                <a:r>
                  <a:rPr lang="it-IT" dirty="0"/>
                  <a:t> the second </a:t>
                </a:r>
                <a:r>
                  <a:rPr lang="it-IT" dirty="0" err="1"/>
                  <a:t>most</a:t>
                </a:r>
                <a:r>
                  <a:rPr lang="it-IT" dirty="0"/>
                  <a:t> common cause.</a:t>
                </a:r>
              </a:p>
              <a:p>
                <a:r>
                  <a:rPr lang="it-IT" dirty="0"/>
                  <a:t>Minor </a:t>
                </a:r>
                <a:r>
                  <a:rPr lang="it-IT" dirty="0" err="1"/>
                  <a:t>Viral</a:t>
                </a:r>
                <a:r>
                  <a:rPr lang="it-IT" dirty="0"/>
                  <a:t> and Autoimmune </a:t>
                </a:r>
                <a:r>
                  <a:rPr lang="it-IT" dirty="0" err="1"/>
                  <a:t>Etiologies</a:t>
                </a:r>
                <a:r>
                  <a:rPr lang="it-IT" dirty="0"/>
                  <a:t>: </a:t>
                </a:r>
                <a:r>
                  <a:rPr lang="it-IT" dirty="0" err="1"/>
                  <a:t>Viral</a:t>
                </a:r>
                <a:r>
                  <a:rPr lang="it-IT" dirty="0"/>
                  <a:t> (HBV, HCV), autoimmune (AIH), and </a:t>
                </a:r>
                <a:r>
                  <a:rPr lang="it-IT" dirty="0" err="1"/>
                  <a:t>cholestatic</a:t>
                </a:r>
                <a:r>
                  <a:rPr lang="it-IT" dirty="0"/>
                  <a:t> (PBC, PBC) </a:t>
                </a:r>
                <a:r>
                  <a:rPr lang="it-IT" dirty="0" err="1"/>
                  <a:t>etiologies</a:t>
                </a:r>
                <a:r>
                  <a:rPr lang="it-IT" dirty="0"/>
                  <a:t> are </a:t>
                </a:r>
                <a:r>
                  <a:rPr lang="it-IT" dirty="0" err="1"/>
                  <a:t>present</a:t>
                </a:r>
                <a:r>
                  <a:rPr lang="it-IT" dirty="0"/>
                  <a:t>, </a:t>
                </a:r>
                <a:r>
                  <a:rPr lang="it-IT" dirty="0" err="1"/>
                  <a:t>but</a:t>
                </a:r>
                <a:r>
                  <a:rPr lang="it-IT" dirty="0"/>
                  <a:t> </a:t>
                </a:r>
                <a:r>
                  <a:rPr lang="it-IT" dirty="0" err="1"/>
                  <a:t>at</a:t>
                </a:r>
                <a:r>
                  <a:rPr lang="it-IT" dirty="0"/>
                  <a:t> </a:t>
                </a:r>
                <a:r>
                  <a:rPr lang="it-IT" dirty="0" err="1"/>
                  <a:t>much</a:t>
                </a:r>
                <a:r>
                  <a:rPr lang="it-IT" dirty="0"/>
                  <a:t> </a:t>
                </a:r>
                <a:r>
                  <a:rPr lang="it-IT" dirty="0" err="1"/>
                  <a:t>lower</a:t>
                </a:r>
                <a:r>
                  <a:rPr lang="it-IT" dirty="0"/>
                  <a:t> frequencies (</a:t>
                </a:r>
                <a:r>
                  <a:rPr lang="it-IT" dirty="0" err="1"/>
                  <a:t>all</a:t>
                </a:r>
                <a:r>
                  <a:rPr lang="it-IT" dirty="0"/>
                  <a:t> &lt;4.1% </a:t>
                </a:r>
                <a:r>
                  <a:rPr lang="it-IT" dirty="0" err="1"/>
                  <a:t>individually</a:t>
                </a:r>
                <a:r>
                  <a:rPr lang="it-IT" dirty="0"/>
                  <a:t>), </a:t>
                </a:r>
                <a:r>
                  <a:rPr lang="it-IT" dirty="0" err="1"/>
                  <a:t>often</a:t>
                </a:r>
                <a:r>
                  <a:rPr lang="it-IT" dirty="0"/>
                  <a:t> accounting for </a:t>
                </a:r>
                <a:r>
                  <a:rPr lang="it-IT" dirty="0" err="1"/>
                  <a:t>only</a:t>
                </a:r>
                <a:r>
                  <a:rPr lang="it-IT" dirty="0"/>
                  <a:t> a </a:t>
                </a:r>
                <a:r>
                  <a:rPr lang="it-IT" dirty="0" err="1"/>
                  <a:t>few</a:t>
                </a:r>
                <a:r>
                  <a:rPr lang="it-IT" dirty="0"/>
                  <a:t> </a:t>
                </a:r>
                <a:r>
                  <a:rPr lang="it-IT" dirty="0" err="1"/>
                  <a:t>cases</a:t>
                </a:r>
                <a:r>
                  <a:rPr lang="it-IT" dirty="0"/>
                  <a:t>.</a:t>
                </a:r>
              </a:p>
              <a:p>
                <a:endParaRPr lang="it-IT" dirty="0"/>
              </a:p>
              <a:p>
                <a:r>
                  <a:rPr lang="it-IT" dirty="0"/>
                  <a:t>I </a:t>
                </a:r>
                <a:r>
                  <a:rPr lang="it-IT" dirty="0" err="1"/>
                  <a:t>would</a:t>
                </a:r>
                <a:r>
                  <a:rPr lang="it-IT" dirty="0"/>
                  <a:t> </a:t>
                </a:r>
                <a:r>
                  <a:rPr lang="it-IT" dirty="0" err="1"/>
                  <a:t>have</a:t>
                </a:r>
                <a:r>
                  <a:rPr lang="it-IT" dirty="0"/>
                  <a:t> </a:t>
                </a:r>
                <a:r>
                  <a:rPr lang="it-IT" dirty="0" err="1"/>
                  <a:t>expected</a:t>
                </a:r>
                <a:r>
                  <a:rPr lang="it-IT" dirty="0"/>
                  <a:t> </a:t>
                </a:r>
                <a:r>
                  <a:rPr lang="it-IT" dirty="0" err="1"/>
                  <a:t>rather</a:t>
                </a:r>
                <a:r>
                  <a:rPr lang="it-IT" dirty="0"/>
                  <a:t> a free HVP </a:t>
                </a:r>
                <a:r>
                  <a:rPr lang="it-IT" dirty="0" err="1"/>
                  <a:t>lower</a:t>
                </a:r>
                <a:r>
                  <a:rPr lang="it-IT" dirty="0"/>
                  <a:t> </a:t>
                </a:r>
                <a:r>
                  <a:rPr lang="it-IT" dirty="0" err="1"/>
                  <a:t>than</a:t>
                </a:r>
                <a:r>
                  <a:rPr lang="it-IT" dirty="0"/>
                  <a:t> EUS-HVP like in ENCOUNTER </a:t>
                </a:r>
                <a:r>
                  <a:rPr lang="it-IT" dirty="0" err="1"/>
                  <a:t>experience</a:t>
                </a:r>
                <a:r>
                  <a:rPr lang="it-IT" dirty="0"/>
                  <a:t> (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Martinez-Moreno et al. 2025 (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=30): 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mean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EUS-HVP 15.9</a:t>
                </a:r>
                <a:r>
                  <a:rPr kumimoji="0" lang="it-IT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±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Arial" panose="020B0604020202020204" pitchFamily="34" charset="0"/>
                  </a:rPr>
                  <a:t>"3.5 mmHg vs mean FHVP of 12.7</a:t>
                </a:r>
                <a:r>
                  <a:rPr kumimoji="0" lang="it-IT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"±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5.4 mmHg, 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Hajifathalian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et al. 2022 (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=24): 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mean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EUS-HVP of 15.9 </a:t>
                </a:r>
                <a:r>
                  <a:rPr kumimoji="0" lang="it-IT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±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4.3 mmHg, 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Lesmana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et al. 2022 (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=12): </a:t>
                </a:r>
                <a:r>
                  <a:rPr kumimoji="0" lang="it-IT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mean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EUS-HVP 15.8 </a:t>
                </a:r>
                <a:r>
                  <a:rPr kumimoji="0" lang="it-IT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±</a:t>
                </a:r>
                <a:r>
                  <a:rPr kumimoji="0" lang="it-IT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3.4 mmHg.</a:t>
                </a:r>
              </a:p>
              <a:p>
                <a:endParaRPr lang="it-IT" dirty="0"/>
              </a:p>
            </p:txBody>
          </p:sp>
        </mc:Fallback>
      </mc:AlternateContent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0303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Tra i pazienti che soffrivano di eventi clinici è evidente la maggiore frequenza di lesioni istologiche specifiche per PSVD in particolare tra coloro che erano stati esposti ad farmaci a tossicità vascolare (platino, </a:t>
            </a:r>
            <a:r>
              <a:rPr lang="it-IT" dirty="0" err="1"/>
              <a:t>CNi</a:t>
            </a:r>
            <a:r>
              <a:rPr lang="it-IT" dirty="0"/>
              <a:t>) i quali erano anche coloro che presentavano la maggiore espressione di IPCS (varici, shunt PS). Questi pazienti si complicavano più frequentemente con episodio di sanguinamento da varici. I pazienti con CVID più frequentemente andavano incontro a comparsa di ascite rispetto al </a:t>
            </a:r>
            <a:r>
              <a:rPr lang="it-IT" dirty="0" err="1"/>
              <a:t>bleeding</a:t>
            </a:r>
            <a:r>
              <a:rPr lang="it-IT" dirty="0"/>
              <a:t>. La maggior parte dei pazienti aveva una LSM non orientativa per cirrosi.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1729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Abbiamo preferito eseguire statistiche per dati non parametrici quando il test di normalità lo richiedeva.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1789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Abbiamo analizzato con AUROC </a:t>
            </a:r>
            <a:r>
              <a:rPr lang="it-IT" dirty="0" err="1"/>
              <a:t>analysis</a:t>
            </a:r>
            <a:r>
              <a:rPr lang="it-IT" dirty="0"/>
              <a:t> il ruolo discriminativo per l'incidenza di eventi clinici di PVP e PPG. Con un'AUC discreta, il PVP al </a:t>
            </a:r>
            <a:r>
              <a:rPr lang="it-IT" dirty="0" err="1"/>
              <a:t>cut</a:t>
            </a:r>
            <a:r>
              <a:rPr lang="it-IT" dirty="0"/>
              <a:t>-off point di 25 mmHg risultava predittivo di probabilità di eventi clinici. Utilizzando tale soglia per l'analisi di sopravvivenza con </a:t>
            </a:r>
            <a:r>
              <a:rPr lang="it-IT" dirty="0" err="1"/>
              <a:t>KaplanMeyer</a:t>
            </a:r>
            <a:r>
              <a:rPr lang="it-IT" dirty="0"/>
              <a:t>, il valore pressorio &gt; 25 mmHg al base line correlava con una significativa riduzione dell'event free survival.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E040B7-04B5-F140-9098-EFD470F73E6E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750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209600-53BE-534C-A758-4630EDACA7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F528D1-B63A-9B46-8392-3134E47A83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DA21886-FD4D-304A-813B-8DC1B98FD6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8FC787-352C-CB4A-A5B7-A8A0E513F743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16939541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6AD0884-10BA-F544-92C2-352FB12FCE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83327B0-1DCC-C848-90FB-B82AB9E7D7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7FE749-9C22-B942-B95A-5DC7700E56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364B83-602E-0144-9E7F-BB8C6CB8773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8957826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686801" y="609600"/>
            <a:ext cx="2590799" cy="54864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914401" y="609600"/>
            <a:ext cx="7591778" cy="54864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24D6683-CD97-C848-82B1-93A3199EB3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EFB224-6DF1-3B47-8847-95647BF846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D6F31D0-A995-EF47-9A5A-9D69DCCA1C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61A2C6-8A2D-FF4D-837E-EC18E10BBC1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42281421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olo e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grafico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E269FB7-05E9-5D4E-80B2-864D386112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16EB4EE-4200-8F4A-803A-FFCD8FCA62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6B6592E-A41B-0E4A-B4EB-C0A8275E30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822DC7-A26A-2C48-9174-773E318251E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35244771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E01DAD-2350-9D48-94F8-F24DFD500F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735BF89-86EC-5B46-AFFB-7F6D39FA58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488988E-9B75-C44F-A0E9-12DAFBAC14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FE952E-B571-0A42-892F-7FC8DDB6BA2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6735648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olo, grafic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grafico 2"/>
          <p:cNvSpPr>
            <a:spLocks noGrp="1"/>
          </p:cNvSpPr>
          <p:nvPr>
            <p:ph type="chart" sz="half" idx="1"/>
          </p:nvPr>
        </p:nvSpPr>
        <p:spPr>
          <a:xfrm>
            <a:off x="914401" y="1981200"/>
            <a:ext cx="5091289" cy="4114800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186312" y="1981200"/>
            <a:ext cx="5091289" cy="41148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FAA65A-3C62-7346-848D-5F010DC3D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070E46-ECD9-B243-8FC5-0D7A1983A2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7A5A41-DA9D-0B45-92F9-25964049AE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C1F1F-C280-D74C-9455-72456C665700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27291464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olo, contenu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1" y="1981200"/>
            <a:ext cx="5091289" cy="41148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6186312" y="1981200"/>
            <a:ext cx="5091289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6186312" y="4114800"/>
            <a:ext cx="5091289" cy="19812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E80CB65-A59A-7943-B2D5-DEE4DB9691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B179AA2-98B2-6D4D-A8D9-3A107041DC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C1A60E7-25EF-5245-9534-C6909EDDD5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4870A5-0B50-5549-9984-FE7738A04FE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490381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A7E4C9-2280-8544-B59B-F518CB10F5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945E78A-E8FB-DC40-A28B-D608E099ED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48019BA-A367-9443-BCC0-C6FFA0DE2C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6B91DF-1C44-4845-9CAE-BEF3D9717D8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9371630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319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319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6ABDA6B-E6EB-D146-BE83-7160F0CCB1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1B752B4-EBFC-6B48-9ED2-12EE2A8165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6E169CB-9774-BE47-95F2-7FA4A70888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FC165E-7247-164B-8C12-9DFB4FCF885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9230783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914401" y="1981200"/>
            <a:ext cx="509128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86312" y="1981200"/>
            <a:ext cx="509128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4DCDCC-32B4-B944-B783-9D49FB838C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D0537A-648A-7346-8429-694744B98F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DAFF00-F067-6246-8041-6A1DD40129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20EEA1-3BDA-B34D-8B75-6F88545355C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5508767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68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68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837" y="1535113"/>
            <a:ext cx="5388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837" y="2174875"/>
            <a:ext cx="5388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BBB5B2A-C8A7-3849-A9AC-29C6BE08C2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51E2632-09DC-2043-98D1-EAE7421914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9F3DF26-95CE-FE4E-99BC-69E940CC11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13ABAA-F890-2A49-B585-11FA664B7E5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6551717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AE76436-334E-DD4C-BB79-A25CBBA719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6E14A59-BAD3-BE4B-B3B2-E4B11588F0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3851825-4895-2043-A744-FAABE63996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6C741A-4068-3049-8556-D5EE24D8A93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2333060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FEC1A4C-56F9-6446-9928-176D130870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7EB51B1-605C-0847-84B9-63DB7CC727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41C3CF8-8061-7645-B643-3A858B01CC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CAFC1D-3CA2-1A4D-9B76-4023C50B17DE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24622460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31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7675" y="273051"/>
            <a:ext cx="681472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31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5EBD6F-1337-6E46-9581-0049D91DD3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CED87F-9945-9146-8C45-EF6C4F42D7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E57BF7-7512-7A4A-B422-86F9140AB6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821210-6CDD-8045-B97A-058B349F7D17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272135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481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481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481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271399-945A-054F-B192-182D9EA840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9E150F-61D6-914E-AE7F-899956B569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B38311-5426-694F-99BB-7325586DE6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BCE772-8316-2B40-A4AE-8CD83FF27526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4162127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4BDE369-6632-D14F-A107-1B4650427D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F00DA3A-5282-B440-9435-6FFD372343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F341C5B-8CFF-874A-B988-4ADC09DF617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1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6C5363D-3AD2-5246-9B60-7AECA02A6A2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442BECA-34EB-F541-90D8-C10EA5866A9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anose="02020603050405020304" pitchFamily="18" charset="0"/>
              </a:defRPr>
            </a:lvl1pPr>
          </a:lstStyle>
          <a:p>
            <a:fld id="{8C0FA611-077E-0247-8A25-A7E36C94423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96953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85635EE1-FA4E-B110-7417-0B1E1BF37ED5}"/>
              </a:ext>
            </a:extLst>
          </p:cNvPr>
          <p:cNvSpPr txBox="1"/>
          <p:nvPr/>
        </p:nvSpPr>
        <p:spPr>
          <a:xfrm>
            <a:off x="178594" y="3640975"/>
            <a:ext cx="11834812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Endoscopic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Ultrasound-Guided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Hemodynamic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Evaluating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Portal</a:t>
            </a:r>
          </a:p>
          <a:p>
            <a:pPr algn="ctr"/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Hypertension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Porto-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Sinusoidal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Vascular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Prospective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Observational</a:t>
            </a:r>
            <a:r>
              <a:rPr lang="it-IT" sz="2000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Study</a:t>
            </a:r>
          </a:p>
          <a:p>
            <a:pPr algn="ctr"/>
            <a:r>
              <a:rPr lang="it-IT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(NCT06266260 &amp; ENDO-HEPATOLOGY MASLD)</a:t>
            </a:r>
          </a:p>
          <a:p>
            <a:pPr algn="ctr"/>
            <a:endParaRPr lang="it-IT" i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Annalisa Alessandrini 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(Ancona) </a:t>
            </a:r>
          </a:p>
          <a:p>
            <a:pPr algn="ctr"/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behalf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</a:p>
          <a:p>
            <a:pPr algn="ctr"/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G. Tarantino,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Santopaolo, M. Marzioni, L. Salvi,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Martini, A. Alessandrini, M. Dalla Bella, C. Cavallo, L. Giuli, B.E. Annicchiarico, G.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Rizzatti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G. Tripodi, A. Benedetti, A. Larghi</a:t>
            </a:r>
          </a:p>
        </p:txBody>
      </p:sp>
      <p:pic>
        <p:nvPicPr>
          <p:cNvPr id="10" name="Immagine 9" descr="Immagine che contiene Elementi grafici, Carattere, cerchio, orologio&#10;&#10;Descrizione generata automaticamente">
            <a:extLst>
              <a:ext uri="{FF2B5EF4-FFF2-40B4-BE49-F238E27FC236}">
                <a16:creationId xmlns:a16="http://schemas.microsoft.com/office/drawing/2014/main" id="{712C7996-B100-BFF0-2007-4B53F0CAC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0166" y="3582184"/>
            <a:ext cx="883973" cy="866103"/>
          </a:xfrm>
          <a:prstGeom prst="ellipse">
            <a:avLst/>
          </a:prstGeom>
          <a:solidFill>
            <a:schemeClr val="lt1"/>
          </a:solidFill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3D6A545-A4E1-638C-FDC2-7B951DAE02D3}"/>
              </a:ext>
            </a:extLst>
          </p:cNvPr>
          <p:cNvSpPr txBox="1"/>
          <p:nvPr/>
        </p:nvSpPr>
        <p:spPr>
          <a:xfrm>
            <a:off x="178594" y="6213606"/>
            <a:ext cx="60221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dirty="0">
                <a:solidFill>
                  <a:schemeClr val="bg1"/>
                </a:solidFill>
                <a:effectLst/>
                <a:latin typeface="Helvetica" pitchFamily="2" charset="0"/>
              </a:rPr>
              <a:t>Clinica di Gastroenterologia, Epatologia ed Endoscopia Digestiva e d’Urgenza, AOU delle Marche –Ancona, </a:t>
            </a:r>
            <a:r>
              <a:rPr lang="it-IT" sz="1400" dirty="0" err="1">
                <a:solidFill>
                  <a:schemeClr val="bg1"/>
                </a:solidFill>
                <a:effectLst/>
                <a:latin typeface="Helvetica" pitchFamily="2" charset="0"/>
              </a:rPr>
              <a:t>Italy</a:t>
            </a:r>
            <a:endParaRPr lang="it-IT" sz="1400" dirty="0">
              <a:solidFill>
                <a:schemeClr val="bg1"/>
              </a:solidFill>
              <a:effectLst/>
              <a:latin typeface="Helvetica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A832C05-6C2E-AE7A-53EF-55B2E0AF7036}"/>
              </a:ext>
            </a:extLst>
          </p:cNvPr>
          <p:cNvSpPr txBox="1"/>
          <p:nvPr/>
        </p:nvSpPr>
        <p:spPr>
          <a:xfrm>
            <a:off x="5912644" y="6213606"/>
            <a:ext cx="61007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buNone/>
              <a:defRPr sz="1400">
                <a:solidFill>
                  <a:schemeClr val="bg1"/>
                </a:solidFill>
                <a:effectLst/>
                <a:latin typeface="Helvetica" pitchFamily="2" charset="0"/>
              </a:defRPr>
            </a:lvl1pPr>
          </a:lstStyle>
          <a:p>
            <a:pPr algn="r"/>
            <a:r>
              <a:rPr lang="it-IT" dirty="0"/>
              <a:t>UOC di Medicina Interna e Gastroenterologia, Policlinico Universitario A. Gemelli, IRCCS – Roma, </a:t>
            </a:r>
            <a:r>
              <a:rPr lang="it-IT" dirty="0" err="1"/>
              <a:t>Italy</a:t>
            </a:r>
            <a:r>
              <a:rPr lang="it-IT" dirty="0"/>
              <a:t>.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984DBC5-F4A8-B042-F669-2B96A2D174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40" y="255538"/>
            <a:ext cx="11045320" cy="31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7650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35976921-E527-7988-2F56-B2E92FAB9E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816533"/>
              </p:ext>
            </p:extLst>
          </p:nvPr>
        </p:nvGraphicFramePr>
        <p:xfrm>
          <a:off x="279399" y="4235159"/>
          <a:ext cx="4087099" cy="851190"/>
        </p:xfrm>
        <a:graphic>
          <a:graphicData uri="http://schemas.openxmlformats.org/drawingml/2006/table">
            <a:tbl>
              <a:tblPr/>
              <a:tblGrid>
                <a:gridCol w="659487">
                  <a:extLst>
                    <a:ext uri="{9D8B030D-6E8A-4147-A177-3AD203B41FA5}">
                      <a16:colId xmlns:a16="http://schemas.microsoft.com/office/drawing/2014/main" val="3337871099"/>
                    </a:ext>
                  </a:extLst>
                </a:gridCol>
                <a:gridCol w="610275">
                  <a:extLst>
                    <a:ext uri="{9D8B030D-6E8A-4147-A177-3AD203B41FA5}">
                      <a16:colId xmlns:a16="http://schemas.microsoft.com/office/drawing/2014/main" val="2911537103"/>
                    </a:ext>
                  </a:extLst>
                </a:gridCol>
                <a:gridCol w="1037312">
                  <a:extLst>
                    <a:ext uri="{9D8B030D-6E8A-4147-A177-3AD203B41FA5}">
                      <a16:colId xmlns:a16="http://schemas.microsoft.com/office/drawing/2014/main" val="3022677371"/>
                    </a:ext>
                  </a:extLst>
                </a:gridCol>
                <a:gridCol w="762675">
                  <a:extLst>
                    <a:ext uri="{9D8B030D-6E8A-4147-A177-3AD203B41FA5}">
                      <a16:colId xmlns:a16="http://schemas.microsoft.com/office/drawing/2014/main" val="405852148"/>
                    </a:ext>
                  </a:extLst>
                </a:gridCol>
                <a:gridCol w="508675">
                  <a:extLst>
                    <a:ext uri="{9D8B030D-6E8A-4147-A177-3AD203B41FA5}">
                      <a16:colId xmlns:a16="http://schemas.microsoft.com/office/drawing/2014/main" val="3248923794"/>
                    </a:ext>
                  </a:extLst>
                </a:gridCol>
                <a:gridCol w="508675">
                  <a:extLst>
                    <a:ext uri="{9D8B030D-6E8A-4147-A177-3AD203B41FA5}">
                      <a16:colId xmlns:a16="http://schemas.microsoft.com/office/drawing/2014/main" val="865652738"/>
                    </a:ext>
                  </a:extLst>
                </a:gridCol>
              </a:tblGrid>
              <a:tr h="28373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 err="1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Variable</a:t>
                      </a:r>
                      <a:endParaRPr lang="it-IT" sz="1050" b="0" dirty="0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FC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AUROC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FC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IC 95%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FC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 err="1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Cut</a:t>
                      </a:r>
                      <a:r>
                        <a:rPr lang="it-IT" sz="1050" b="0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-off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FC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Sens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FC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 err="1">
                          <a:solidFill>
                            <a:srgbClr val="FFFFFF"/>
                          </a:solidFill>
                          <a:effectLst/>
                          <a:latin typeface="Roboto" panose="02000000000000000000" pitchFamily="2" charset="0"/>
                        </a:rPr>
                        <a:t>Spec</a:t>
                      </a:r>
                      <a:endParaRPr lang="it-IT" sz="1050" b="0" dirty="0">
                        <a:solidFill>
                          <a:srgbClr val="FFFFFF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5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4383079"/>
                  </a:ext>
                </a:extLst>
              </a:tr>
              <a:tr h="28373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PVP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0.703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(0.539 - 0.868)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1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25 mmHg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0.667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0.697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12317"/>
                  </a:ext>
                </a:extLst>
              </a:tr>
              <a:tr h="28373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PPG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0.691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(0.550 - 0.828)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1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12 mmHg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0.833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050" b="0" dirty="0">
                          <a:solidFill>
                            <a:srgbClr val="434343"/>
                          </a:solidFill>
                          <a:effectLst/>
                          <a:latin typeface="Roboto" panose="02000000000000000000" pitchFamily="2" charset="0"/>
                        </a:rPr>
                        <a:t>0.515</a:t>
                      </a:r>
                    </a:p>
                  </a:txBody>
                  <a:tcPr marL="70981" marR="70981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E47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479967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EEAAB237-6FCF-CA0F-122E-29B59FF5599F}"/>
              </a:ext>
            </a:extLst>
          </p:cNvPr>
          <p:cNvSpPr txBox="1"/>
          <p:nvPr/>
        </p:nvSpPr>
        <p:spPr>
          <a:xfrm>
            <a:off x="71436" y="97122"/>
            <a:ext cx="120777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AUROC and Kaplan Meyer Analysis of PVP/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PPG</a:t>
            </a:r>
            <a:r>
              <a:rPr kumimoji="0" lang="it-IT" sz="2000" b="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for </a:t>
            </a:r>
            <a:r>
              <a:rPr kumimoji="0" lang="it-IT" sz="2000" b="0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subsequent</a:t>
            </a:r>
            <a:r>
              <a:rPr kumimoji="0" lang="it-IT" sz="2000" b="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clinical events (</a:t>
            </a:r>
            <a:r>
              <a:rPr kumimoji="0" lang="it-IT" sz="2000" b="0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</a:t>
            </a:r>
            <a:r>
              <a:rPr kumimoji="0" lang="it-IT" sz="2000" b="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=13)</a:t>
            </a:r>
            <a:endParaRPr lang="it-IT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541B072F-C317-EE6C-8517-1A70E337D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4" y="862477"/>
            <a:ext cx="3586164" cy="275226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C16CD1C3-5766-7AE6-5ABB-3868B0CD69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0567"/>
          <a:stretch>
            <a:fillRect/>
          </a:stretch>
        </p:blipFill>
        <p:spPr>
          <a:xfrm>
            <a:off x="8642851" y="2676677"/>
            <a:ext cx="3231648" cy="93806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B439B761-07C1-0760-9024-4AFA81F58F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1418" y="5669470"/>
            <a:ext cx="3223081" cy="938061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E05A21B-365E-D143-5F09-4DFB752D4F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0054" y="786872"/>
            <a:ext cx="3766462" cy="282786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14B13123-D210-E32B-C34B-2C574365D1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0054" y="3904377"/>
            <a:ext cx="3766462" cy="270315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2720006-F1DC-657C-1D16-E79EB53F1691}"/>
              </a:ext>
            </a:extLst>
          </p:cNvPr>
          <p:cNvSpPr txBox="1"/>
          <p:nvPr/>
        </p:nvSpPr>
        <p:spPr>
          <a:xfrm>
            <a:off x="6009815" y="2422761"/>
            <a:ext cx="251670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Generalized</a:t>
            </a:r>
            <a:r>
              <a:rPr lang="it-IT" sz="105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Wilcoxon</a:t>
            </a:r>
            <a:r>
              <a:rPr lang="it-IT" sz="105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1050" i="1" dirty="0">
                <a:latin typeface="Arial" panose="020B0604020202020204" pitchFamily="34" charset="0"/>
                <a:cs typeface="Arial" panose="020B0604020202020204" pitchFamily="34" charset="0"/>
              </a:rPr>
              <a:t>=0.014</a:t>
            </a:r>
          </a:p>
        </p:txBody>
      </p:sp>
    </p:spTree>
    <p:extLst>
      <p:ext uri="{BB962C8B-B14F-4D97-AF65-F5344CB8AC3E}">
        <p14:creationId xmlns:p14="http://schemas.microsoft.com/office/powerpoint/2010/main" val="383115139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3D403-A526-8D4A-16E9-F8B0537CC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C30F6E-6C59-7E88-E4D2-4DE2D14629C4}"/>
              </a:ext>
            </a:extLst>
          </p:cNvPr>
          <p:cNvSpPr txBox="1"/>
          <p:nvPr/>
        </p:nvSpPr>
        <p:spPr>
          <a:xfrm>
            <a:off x="725179" y="264900"/>
            <a:ext cx="103870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Cox </a:t>
            </a:r>
            <a:r>
              <a:rPr lang="it-IT"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Regression</a:t>
            </a:r>
            <a:r>
              <a:rPr lang="it-IT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it-IT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for </a:t>
            </a:r>
            <a:r>
              <a:rPr lang="it-IT" sz="28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subsequent</a:t>
            </a:r>
            <a:r>
              <a:rPr lang="it-IT" sz="2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clinical event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4E873AF-84C1-A6C6-1739-7F9ED2BA0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284065"/>
              </p:ext>
            </p:extLst>
          </p:nvPr>
        </p:nvGraphicFramePr>
        <p:xfrm>
          <a:off x="6455917" y="3151053"/>
          <a:ext cx="5052303" cy="87923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0129">
                  <a:extLst>
                    <a:ext uri="{9D8B030D-6E8A-4147-A177-3AD203B41FA5}">
                      <a16:colId xmlns:a16="http://schemas.microsoft.com/office/drawing/2014/main" val="2478053219"/>
                    </a:ext>
                  </a:extLst>
                </a:gridCol>
                <a:gridCol w="742924">
                  <a:extLst>
                    <a:ext uri="{9D8B030D-6E8A-4147-A177-3AD203B41FA5}">
                      <a16:colId xmlns:a16="http://schemas.microsoft.com/office/drawing/2014/main" val="2527617173"/>
                    </a:ext>
                  </a:extLst>
                </a:gridCol>
                <a:gridCol w="673813">
                  <a:extLst>
                    <a:ext uri="{9D8B030D-6E8A-4147-A177-3AD203B41FA5}">
                      <a16:colId xmlns:a16="http://schemas.microsoft.com/office/drawing/2014/main" val="1217164599"/>
                    </a:ext>
                  </a:extLst>
                </a:gridCol>
                <a:gridCol w="708369">
                  <a:extLst>
                    <a:ext uri="{9D8B030D-6E8A-4147-A177-3AD203B41FA5}">
                      <a16:colId xmlns:a16="http://schemas.microsoft.com/office/drawing/2014/main" val="3636379328"/>
                    </a:ext>
                  </a:extLst>
                </a:gridCol>
                <a:gridCol w="717005">
                  <a:extLst>
                    <a:ext uri="{9D8B030D-6E8A-4147-A177-3AD203B41FA5}">
                      <a16:colId xmlns:a16="http://schemas.microsoft.com/office/drawing/2014/main" val="2105526269"/>
                    </a:ext>
                  </a:extLst>
                </a:gridCol>
                <a:gridCol w="920063">
                  <a:extLst>
                    <a:ext uri="{9D8B030D-6E8A-4147-A177-3AD203B41FA5}">
                      <a16:colId xmlns:a16="http://schemas.microsoft.com/office/drawing/2014/main" val="4287026585"/>
                    </a:ext>
                  </a:extLst>
                </a:gridCol>
              </a:tblGrid>
              <a:tr h="29307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variable</a:t>
                      </a:r>
                      <a:endParaRPr lang="it-IT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it-IT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S.E.</a:t>
                      </a:r>
                      <a:endParaRPr lang="it-IT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it-IT" sz="16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600" b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</a:t>
                      </a:r>
                      <a:endParaRPr lang="it-IT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</a:t>
                      </a:r>
                      <a:r>
                        <a:rPr lang="it-IT" sz="16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(B)</a:t>
                      </a:r>
                      <a:endParaRPr lang="it-IT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 CI</a:t>
                      </a:r>
                      <a:endParaRPr lang="it-IT" sz="16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8789655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LSM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1.00-1.05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6172348"/>
                  </a:ext>
                </a:extLst>
              </a:tr>
              <a:tr h="29307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EUS-PVP </a:t>
                      </a:r>
                      <a:r>
                        <a:rPr lang="it-IT" sz="16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cat</a:t>
                      </a:r>
                      <a:endParaRPr lang="it-IT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1.26-5.64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48237106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2365EF16-0EF3-DAA5-1F17-00AF9514A2AE}"/>
              </a:ext>
            </a:extLst>
          </p:cNvPr>
          <p:cNvSpPr txBox="1"/>
          <p:nvPr/>
        </p:nvSpPr>
        <p:spPr>
          <a:xfrm>
            <a:off x="9817769" y="6192252"/>
            <a:ext cx="211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*bootstrap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906DC313-04B4-AFD0-7D2F-A91B8F14AE8E}"/>
              </a:ext>
            </a:extLst>
          </p:cNvPr>
          <p:cNvGrpSpPr/>
          <p:nvPr/>
        </p:nvGrpSpPr>
        <p:grpSpPr>
          <a:xfrm>
            <a:off x="402085" y="1617179"/>
            <a:ext cx="5174256" cy="3623641"/>
            <a:chOff x="402085" y="1617179"/>
            <a:chExt cx="4481732" cy="3623641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D934C008-C723-D0F8-3959-C910770BF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30536"/>
            <a:stretch>
              <a:fillRect/>
            </a:stretch>
          </p:blipFill>
          <p:spPr>
            <a:xfrm>
              <a:off x="402085" y="1617179"/>
              <a:ext cx="3705220" cy="3623641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A2C1F648-2077-CF1B-0F71-FAF06B617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81871"/>
            <a:stretch>
              <a:fillRect/>
            </a:stretch>
          </p:blipFill>
          <p:spPr>
            <a:xfrm>
              <a:off x="3916800" y="1617179"/>
              <a:ext cx="967017" cy="36236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57310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la 1">
                <a:extLst>
                  <a:ext uri="{FF2B5EF4-FFF2-40B4-BE49-F238E27FC236}">
                    <a16:creationId xmlns:a16="http://schemas.microsoft.com/office/drawing/2014/main" id="{5B1D41EB-D6B0-64C6-53F5-EB1E03971D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7917717"/>
                  </p:ext>
                </p:extLst>
              </p:nvPr>
            </p:nvGraphicFramePr>
            <p:xfrm>
              <a:off x="180974" y="5519792"/>
              <a:ext cx="5935981" cy="929640"/>
            </p:xfrm>
            <a:graphic>
              <a:graphicData uri="http://schemas.openxmlformats.org/drawingml/2006/table">
                <a:tbl>
                  <a:tblPr/>
                  <a:tblGrid>
                    <a:gridCol w="800100">
                      <a:extLst>
                        <a:ext uri="{9D8B030D-6E8A-4147-A177-3AD203B41FA5}">
                          <a16:colId xmlns:a16="http://schemas.microsoft.com/office/drawing/2014/main" val="4027255516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4042929309"/>
                        </a:ext>
                      </a:extLst>
                    </a:gridCol>
                    <a:gridCol w="996707">
                      <a:extLst>
                        <a:ext uri="{9D8B030D-6E8A-4147-A177-3AD203B41FA5}">
                          <a16:colId xmlns:a16="http://schemas.microsoft.com/office/drawing/2014/main" val="2726526489"/>
                        </a:ext>
                      </a:extLst>
                    </a:gridCol>
                    <a:gridCol w="1051487">
                      <a:extLst>
                        <a:ext uri="{9D8B030D-6E8A-4147-A177-3AD203B41FA5}">
                          <a16:colId xmlns:a16="http://schemas.microsoft.com/office/drawing/2014/main" val="2148865568"/>
                        </a:ext>
                      </a:extLst>
                    </a:gridCol>
                    <a:gridCol w="684213">
                      <a:extLst>
                        <a:ext uri="{9D8B030D-6E8A-4147-A177-3AD203B41FA5}">
                          <a16:colId xmlns:a16="http://schemas.microsoft.com/office/drawing/2014/main" val="2851242353"/>
                        </a:ext>
                      </a:extLst>
                    </a:gridCol>
                    <a:gridCol w="877887">
                      <a:extLst>
                        <a:ext uri="{9D8B030D-6E8A-4147-A177-3AD203B41FA5}">
                          <a16:colId xmlns:a16="http://schemas.microsoft.com/office/drawing/2014/main" val="62805473"/>
                        </a:ext>
                      </a:extLst>
                    </a:gridCol>
                    <a:gridCol w="839787">
                      <a:extLst>
                        <a:ext uri="{9D8B030D-6E8A-4147-A177-3AD203B41FA5}">
                          <a16:colId xmlns:a16="http://schemas.microsoft.com/office/drawing/2014/main" val="1605325506"/>
                        </a:ext>
                      </a:extLst>
                    </a:gridCol>
                  </a:tblGrid>
                  <a:tr h="190500"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predictor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535FC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AUROC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IC 95%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Cut</a:t>
                          </a: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-off (</a:t>
                          </a: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Youden’s</a:t>
                          </a: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 test) 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</a:t>
                          </a: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 </a:t>
                          </a: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value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Sensibility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Specificiy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31611474"/>
                      </a:ext>
                    </a:extLst>
                  </a:tr>
                  <a:tr h="190500"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PVP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0.75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(0.59 - 0.90)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it-IT" sz="1200" b="1" i="1" smtClean="0">
                                  <a:solidFill>
                                    <a:srgbClr val="434343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it-IT" sz="1200" b="1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18 mmHg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1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0.002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0.75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0.65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39826831"/>
                      </a:ext>
                    </a:extLst>
                  </a:tr>
                  <a:tr h="190500"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PPG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F6F8F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0.82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(0.68 - 0.95)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it-IT" sz="1200" b="1" i="1" smtClean="0">
                                  <a:solidFill>
                                    <a:srgbClr val="434343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it-IT" sz="1200" b="1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10 mmHg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1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&lt;0.001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0.86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0.71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40040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la 1">
                <a:extLst>
                  <a:ext uri="{FF2B5EF4-FFF2-40B4-BE49-F238E27FC236}">
                    <a16:creationId xmlns:a16="http://schemas.microsoft.com/office/drawing/2014/main" id="{5B1D41EB-D6B0-64C6-53F5-EB1E03971D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7917717"/>
                  </p:ext>
                </p:extLst>
              </p:nvPr>
            </p:nvGraphicFramePr>
            <p:xfrm>
              <a:off x="180974" y="5519792"/>
              <a:ext cx="5935981" cy="929640"/>
            </p:xfrm>
            <a:graphic>
              <a:graphicData uri="http://schemas.openxmlformats.org/drawingml/2006/table">
                <a:tbl>
                  <a:tblPr/>
                  <a:tblGrid>
                    <a:gridCol w="800100">
                      <a:extLst>
                        <a:ext uri="{9D8B030D-6E8A-4147-A177-3AD203B41FA5}">
                          <a16:colId xmlns:a16="http://schemas.microsoft.com/office/drawing/2014/main" val="4027255516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4042929309"/>
                        </a:ext>
                      </a:extLst>
                    </a:gridCol>
                    <a:gridCol w="996707">
                      <a:extLst>
                        <a:ext uri="{9D8B030D-6E8A-4147-A177-3AD203B41FA5}">
                          <a16:colId xmlns:a16="http://schemas.microsoft.com/office/drawing/2014/main" val="2726526489"/>
                        </a:ext>
                      </a:extLst>
                    </a:gridCol>
                    <a:gridCol w="1051487">
                      <a:extLst>
                        <a:ext uri="{9D8B030D-6E8A-4147-A177-3AD203B41FA5}">
                          <a16:colId xmlns:a16="http://schemas.microsoft.com/office/drawing/2014/main" val="2148865568"/>
                        </a:ext>
                      </a:extLst>
                    </a:gridCol>
                    <a:gridCol w="684213">
                      <a:extLst>
                        <a:ext uri="{9D8B030D-6E8A-4147-A177-3AD203B41FA5}">
                          <a16:colId xmlns:a16="http://schemas.microsoft.com/office/drawing/2014/main" val="2851242353"/>
                        </a:ext>
                      </a:extLst>
                    </a:gridCol>
                    <a:gridCol w="877887">
                      <a:extLst>
                        <a:ext uri="{9D8B030D-6E8A-4147-A177-3AD203B41FA5}">
                          <a16:colId xmlns:a16="http://schemas.microsoft.com/office/drawing/2014/main" val="62805473"/>
                        </a:ext>
                      </a:extLst>
                    </a:gridCol>
                    <a:gridCol w="839787">
                      <a:extLst>
                        <a:ext uri="{9D8B030D-6E8A-4147-A177-3AD203B41FA5}">
                          <a16:colId xmlns:a16="http://schemas.microsoft.com/office/drawing/2014/main" val="1605325506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predictor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535FC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AUROC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IC 95%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Cut</a:t>
                          </a: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-off (</a:t>
                          </a: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Youden’s</a:t>
                          </a: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 test) 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</a:t>
                          </a:r>
                          <a:r>
                            <a:rPr lang="it-IT" sz="1200" b="0" dirty="0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 </a:t>
                          </a: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value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Sensibility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 err="1">
                              <a:solidFill>
                                <a:srgbClr val="FFFFFF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Specificiy</a:t>
                          </a:r>
                          <a:endParaRPr lang="it-IT" sz="1200" b="0" dirty="0">
                            <a:solidFill>
                              <a:srgbClr val="FFFFFF"/>
                            </a:solidFill>
                            <a:effectLst/>
                            <a:latin typeface="Roboto" panose="02000000000000000000" pitchFamily="2" charset="0"/>
                          </a:endParaRP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535FC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31611474"/>
                      </a:ext>
                    </a:extLst>
                  </a:tr>
                  <a:tr h="190500"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PVP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0.75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(0.59 - 0.90)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7349" t="-313333" r="-228916" b="-14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1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0.002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0.75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0.65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39826831"/>
                      </a:ext>
                    </a:extLst>
                  </a:tr>
                  <a:tr h="190500"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PPG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F6F8F9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0.82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(0.68 - 0.95)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7349" t="-413333" r="-228916" b="-4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rtl="0" fontAlgn="ctr">
                            <a:buNone/>
                          </a:pPr>
                          <a:r>
                            <a:rPr lang="it-IT" sz="1200" b="1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&lt;0.001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0.86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it-IT" sz="1200" b="0" dirty="0">
                              <a:solidFill>
                                <a:srgbClr val="434343"/>
                              </a:solidFill>
                              <a:effectLst/>
                              <a:latin typeface="Roboto" panose="02000000000000000000" pitchFamily="2" charset="0"/>
                            </a:rPr>
                            <a:t>0.71</a:t>
                          </a:r>
                        </a:p>
                      </a:txBody>
                      <a:tcPr marL="76200" marR="76200" marT="0" marB="0" anchor="ctr">
                        <a:lnL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CCCCCC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3E479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6F8F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40040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6112FA1-F330-C6FD-DDB9-6321FEFCDE5A}"/>
              </a:ext>
            </a:extLst>
          </p:cNvPr>
          <p:cNvSpPr txBox="1"/>
          <p:nvPr/>
        </p:nvSpPr>
        <p:spPr>
          <a:xfrm>
            <a:off x="725179" y="92293"/>
            <a:ext cx="103870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2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Correlation</a:t>
            </a:r>
            <a:r>
              <a:rPr lang="it-IT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PVP and PPG with </a:t>
            </a:r>
            <a:r>
              <a:rPr lang="it-IT" sz="2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varices</a:t>
            </a:r>
            <a:r>
              <a:rPr lang="it-IT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AUROC </a:t>
            </a:r>
            <a:r>
              <a:rPr lang="it-IT" sz="24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analyses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8F4743D-6059-71BC-9A77-D134F8086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452" y="1048069"/>
            <a:ext cx="4267971" cy="3999506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1C5D331-9B28-61C3-3128-C13D9E9333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508" y="746930"/>
            <a:ext cx="4876491" cy="268207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11DE7D1-AF89-04C7-3525-46DBCBC976A4}"/>
              </a:ext>
            </a:extLst>
          </p:cNvPr>
          <p:cNvSpPr txBox="1"/>
          <p:nvPr/>
        </p:nvSpPr>
        <p:spPr>
          <a:xfrm>
            <a:off x="9294298" y="2782959"/>
            <a:ext cx="251670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Spearman’s</a:t>
            </a:r>
            <a:r>
              <a:rPr lang="it-IT" sz="1050" i="1" dirty="0">
                <a:latin typeface="Arial" panose="020B0604020202020204" pitchFamily="34" charset="0"/>
                <a:cs typeface="Arial" panose="020B0604020202020204" pitchFamily="34" charset="0"/>
              </a:rPr>
              <a:t> Rho CC 0.41 </a:t>
            </a:r>
            <a:r>
              <a:rPr lang="it-IT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1050" i="1" dirty="0">
                <a:latin typeface="Arial" panose="020B0604020202020204" pitchFamily="34" charset="0"/>
                <a:cs typeface="Arial" panose="020B0604020202020204" pitchFamily="34" charset="0"/>
              </a:rPr>
              <a:t>=0.004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57437E67-5C0F-704F-9D1B-C15F99180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507" y="3767362"/>
            <a:ext cx="4876491" cy="2682070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BFE3FE4-A709-26AE-032E-D5825D3CA132}"/>
              </a:ext>
            </a:extLst>
          </p:cNvPr>
          <p:cNvSpPr txBox="1"/>
          <p:nvPr/>
        </p:nvSpPr>
        <p:spPr>
          <a:xfrm>
            <a:off x="9372752" y="5730696"/>
            <a:ext cx="251670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Spearman’s</a:t>
            </a:r>
            <a:r>
              <a:rPr lang="it-IT" sz="1050" i="1" dirty="0">
                <a:latin typeface="Arial" panose="020B0604020202020204" pitchFamily="34" charset="0"/>
                <a:cs typeface="Arial" panose="020B0604020202020204" pitchFamily="34" charset="0"/>
              </a:rPr>
              <a:t> Rho CC 0.53 </a:t>
            </a:r>
            <a:r>
              <a:rPr lang="it-IT" sz="1050" i="1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t-IT" sz="1050" i="1" dirty="0">
                <a:latin typeface="Arial" panose="020B0604020202020204" pitchFamily="34" charset="0"/>
                <a:cs typeface="Arial" panose="020B0604020202020204" pitchFamily="34" charset="0"/>
              </a:rPr>
              <a:t>&lt;0.001</a:t>
            </a:r>
          </a:p>
        </p:txBody>
      </p:sp>
    </p:spTree>
    <p:extLst>
      <p:ext uri="{BB962C8B-B14F-4D97-AF65-F5344CB8AC3E}">
        <p14:creationId xmlns:p14="http://schemas.microsoft.com/office/powerpoint/2010/main" val="376821937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D42AB29B-A767-C485-F425-789FEE1AA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216" y="1843950"/>
            <a:ext cx="5299602" cy="31700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Findings</a:t>
            </a:r>
            <a:endParaRPr lang="it-I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Feasibility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Prognosis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: EUS-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guided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measurements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(PVP and PPG) are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highly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feasible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effective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predictors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clinical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decompensation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cohort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PSVD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patients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Strong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Correlation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metrics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correlate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significantly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severity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hypertension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it-IT" alt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4F2A7E8A-0533-2E38-909F-56DD2C292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117904"/>
            <a:ext cx="10363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Conclusions</a:t>
            </a:r>
            <a:r>
              <a:rPr kumimoji="0" lang="it-IT" sz="32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kumimoji="0" lang="it-IT" sz="3200" b="0" i="1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comments</a:t>
            </a:r>
            <a:endParaRPr kumimoji="0" lang="it-IT" sz="3200" b="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2D2626E1-546B-7A30-8C7C-725782E91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" panose="020000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EF62E854-B775-6CAA-84D5-4AC9CF7EE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Roboto" panose="02000000000000000000" pitchFamily="2" charset="0"/>
              </a:rPr>
            </a:b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Roboto" panose="020000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CD07CA65-7BFF-5A16-25D7-59465B1BF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530" y="1537159"/>
            <a:ext cx="5166254" cy="40010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it-IT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Limitations</a:t>
            </a:r>
            <a:endParaRPr lang="it-I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Limited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Technical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Variability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lack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it-IT" b="1" dirty="0" err="1">
                <a:latin typeface="Arial" panose="020B0604020202020204" pitchFamily="34" charset="0"/>
                <a:cs typeface="Arial" panose="020B0604020202020204" pitchFamily="34" charset="0"/>
              </a:rPr>
              <a:t>standardization</a:t>
            </a: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Wingdings" pitchFamily="2" charset="2"/>
              <a:buChar char="Ø"/>
            </a:pP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Implication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Direct PVP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measurement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provide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greater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accuracy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easily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compared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to the pressure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gradient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launched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prospective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multicenter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studies to validate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findings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overcome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dirty="0" err="1">
                <a:latin typeface="Arial" panose="020B0604020202020204" pitchFamily="34" charset="0"/>
                <a:cs typeface="Arial" panose="020B0604020202020204" pitchFamily="34" charset="0"/>
              </a:rPr>
              <a:t>limitations</a:t>
            </a: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121821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o 14">
            <a:extLst>
              <a:ext uri="{FF2B5EF4-FFF2-40B4-BE49-F238E27FC236}">
                <a16:creationId xmlns:a16="http://schemas.microsoft.com/office/drawing/2014/main" id="{76EF0E75-422D-1ADE-DB0A-FA6A52B54802}"/>
              </a:ext>
            </a:extLst>
          </p:cNvPr>
          <p:cNvGrpSpPr/>
          <p:nvPr/>
        </p:nvGrpSpPr>
        <p:grpSpPr>
          <a:xfrm>
            <a:off x="6822105" y="700691"/>
            <a:ext cx="4743876" cy="2182242"/>
            <a:chOff x="218176" y="4178430"/>
            <a:chExt cx="5306507" cy="2257700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0078E0D1-D014-AD3A-4AD4-0AB11AB64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8176" y="4178430"/>
              <a:ext cx="2187939" cy="2257700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68D72389-3BCD-E2C2-D3DC-675D222C1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06115" y="4178430"/>
              <a:ext cx="3118568" cy="2257700"/>
            </a:xfrm>
            <a:prstGeom prst="rect">
              <a:avLst/>
            </a:prstGeom>
          </p:spPr>
        </p:pic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5C9A5D0-BB9E-B27B-9E7E-F5AB12D81B7A}"/>
              </a:ext>
            </a:extLst>
          </p:cNvPr>
          <p:cNvSpPr txBox="1"/>
          <p:nvPr/>
        </p:nvSpPr>
        <p:spPr>
          <a:xfrm>
            <a:off x="-449943" y="6519770"/>
            <a:ext cx="12529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  <a:sym typeface="Arial"/>
              </a:rPr>
              <a:t>Kmeid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  <a:sym typeface="Arial"/>
              </a:rPr>
              <a:t> et al, </a:t>
            </a: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  <a:sym typeface="Arial"/>
              </a:rPr>
              <a:t>Gastr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  <a:sym typeface="Arial"/>
              </a:rPr>
              <a:t> res 2021; Gioia et al, </a:t>
            </a: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  <a:sym typeface="Arial"/>
              </a:rPr>
              <a:t>Current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  <a:sym typeface="Arial"/>
              </a:rPr>
              <a:t> </a:t>
            </a: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  <a:sym typeface="Arial"/>
              </a:rPr>
              <a:t>Gastr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  <a:sym typeface="Arial"/>
              </a:rPr>
              <a:t> 2020; Zhang et al, </a:t>
            </a: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  <a:sym typeface="Arial"/>
              </a:rPr>
              <a:t>Liver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  <a:sym typeface="Arial"/>
              </a:rPr>
              <a:t> International 2024; 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</a:rPr>
              <a:t>L. S. </a:t>
            </a: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</a:rPr>
              <a:t>Baumert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</a:rPr>
              <a:t> et al, JHEP, </a:t>
            </a: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</a:rPr>
              <a:t>nov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</a:rPr>
              <a:t> 2023; 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  <a:sym typeface="Arial"/>
              </a:rPr>
              <a:t>De Gottardi et al, Journal of </a:t>
            </a:r>
            <a:r>
              <a:rPr lang="it-IT" sz="1200" i="1" dirty="0" err="1">
                <a:solidFill>
                  <a:schemeClr val="bg1"/>
                </a:solidFill>
                <a:latin typeface="Calibri" panose="020F0502020204030204"/>
                <a:sym typeface="Arial"/>
              </a:rPr>
              <a:t>Hepatology</a:t>
            </a:r>
            <a:r>
              <a:rPr lang="it-IT" sz="1200" i="1" dirty="0">
                <a:solidFill>
                  <a:schemeClr val="bg1"/>
                </a:solidFill>
                <a:latin typeface="Calibri" panose="020F0502020204030204"/>
                <a:sym typeface="Arial"/>
              </a:rPr>
              <a:t> 2022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3B16235-F5E7-D09A-A09D-E26ED0BD2C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019" y="700691"/>
            <a:ext cx="5005283" cy="2182243"/>
          </a:xfrm>
          <a:prstGeom prst="rect">
            <a:avLst/>
          </a:prstGeom>
        </p:spPr>
      </p:pic>
      <p:grpSp>
        <p:nvGrpSpPr>
          <p:cNvPr id="16" name="Gruppo 15">
            <a:extLst>
              <a:ext uri="{FF2B5EF4-FFF2-40B4-BE49-F238E27FC236}">
                <a16:creationId xmlns:a16="http://schemas.microsoft.com/office/drawing/2014/main" id="{EA7D8E9D-33BD-20AF-30EA-5A72EAA3183C}"/>
              </a:ext>
            </a:extLst>
          </p:cNvPr>
          <p:cNvGrpSpPr/>
          <p:nvPr/>
        </p:nvGrpSpPr>
        <p:grpSpPr>
          <a:xfrm>
            <a:off x="675600" y="2992964"/>
            <a:ext cx="4955702" cy="3388649"/>
            <a:chOff x="535693" y="2822447"/>
            <a:chExt cx="4815796" cy="3388649"/>
          </a:xfrm>
        </p:grpSpPr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3E5386DC-5801-F14B-7B49-2437D86F8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5693" y="2822447"/>
              <a:ext cx="4815796" cy="1731655"/>
            </a:xfrm>
            <a:prstGeom prst="rect">
              <a:avLst/>
            </a:prstGeom>
          </p:spPr>
        </p:pic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B4C82C2E-5231-19F9-0585-1A9F0760A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5693" y="4554101"/>
              <a:ext cx="4815796" cy="1656995"/>
            </a:xfrm>
            <a:prstGeom prst="rect">
              <a:avLst/>
            </a:prstGeom>
          </p:spPr>
        </p:pic>
      </p:grpSp>
      <p:sp>
        <p:nvSpPr>
          <p:cNvPr id="11" name="Titolo 1">
            <a:extLst>
              <a:ext uri="{FF2B5EF4-FFF2-40B4-BE49-F238E27FC236}">
                <a16:creationId xmlns:a16="http://schemas.microsoft.com/office/drawing/2014/main" id="{072B8A1C-8700-AD0A-D756-B6DF512934D3}"/>
              </a:ext>
            </a:extLst>
          </p:cNvPr>
          <p:cNvSpPr txBox="1">
            <a:spLocks/>
          </p:cNvSpPr>
          <p:nvPr/>
        </p:nvSpPr>
        <p:spPr bwMode="auto">
          <a:xfrm>
            <a:off x="-130629" y="-16318"/>
            <a:ext cx="12453257" cy="62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6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1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kumimoji="0" lang="it-IT" sz="2000" b="0" i="1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with PORTO-SINUSOIDAL VASCULAR DISORDERS</a:t>
            </a:r>
            <a:r>
              <a:rPr lang="it-IT" sz="2000" i="1" kern="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it-IT" sz="2000" i="1" kern="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</a:t>
            </a:r>
            <a:r>
              <a:rPr lang="it-IT" sz="2000" i="1" kern="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000" i="1" kern="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</a:t>
            </a:r>
            <a:r>
              <a:rPr lang="it-IT" sz="2000" i="1" kern="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endParaRPr kumimoji="0" lang="it-IT" sz="2000" b="0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92692B81-B737-D0D7-9BFD-4AE08807B0CF}"/>
              </a:ext>
            </a:extLst>
          </p:cNvPr>
          <p:cNvGrpSpPr/>
          <p:nvPr/>
        </p:nvGrpSpPr>
        <p:grpSpPr>
          <a:xfrm>
            <a:off x="6822106" y="2992964"/>
            <a:ext cx="4743875" cy="3388649"/>
            <a:chOff x="6876101" y="3045485"/>
            <a:chExt cx="3373690" cy="3299236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85A44CA9-6F63-0F4E-C3CE-6FF5F0EC5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76101" y="3045485"/>
              <a:ext cx="3373690" cy="1680978"/>
            </a:xfrm>
            <a:prstGeom prst="rect">
              <a:avLst/>
            </a:prstGeom>
          </p:spPr>
        </p:pic>
        <p:grpSp>
          <p:nvGrpSpPr>
            <p:cNvPr id="13" name="Gruppo 12">
              <a:extLst>
                <a:ext uri="{FF2B5EF4-FFF2-40B4-BE49-F238E27FC236}">
                  <a16:creationId xmlns:a16="http://schemas.microsoft.com/office/drawing/2014/main" id="{A37A46DA-2D07-EDAA-7757-EF4931D3D83D}"/>
                </a:ext>
              </a:extLst>
            </p:cNvPr>
            <p:cNvGrpSpPr/>
            <p:nvPr/>
          </p:nvGrpSpPr>
          <p:grpSpPr>
            <a:xfrm>
              <a:off x="6876101" y="4724618"/>
              <a:ext cx="3373689" cy="1620103"/>
              <a:chOff x="5657128" y="4167622"/>
              <a:chExt cx="6336181" cy="2279315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BD7803EE-95C5-5309-67DC-FFB03EA203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657128" y="4167622"/>
                <a:ext cx="4829930" cy="2279315"/>
              </a:xfrm>
              <a:prstGeom prst="rect">
                <a:avLst/>
              </a:prstGeom>
            </p:spPr>
          </p:pic>
          <p:pic>
            <p:nvPicPr>
              <p:cNvPr id="12" name="Immagine 11">
                <a:extLst>
                  <a:ext uri="{FF2B5EF4-FFF2-40B4-BE49-F238E27FC236}">
                    <a16:creationId xmlns:a16="http://schemas.microsoft.com/office/drawing/2014/main" id="{56FABA2F-9680-03B5-26D0-A2F552F1A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487058" y="4167622"/>
                <a:ext cx="1506251" cy="2268508"/>
              </a:xfrm>
              <a:prstGeom prst="rect">
                <a:avLst/>
              </a:prstGeom>
            </p:spPr>
          </p:pic>
        </p:grpSp>
      </p:grpSp>
      <p:pic>
        <p:nvPicPr>
          <p:cNvPr id="10" name="Google Shape;744;p49" descr="Colorful Seek and you will Find - Bible Verse - Sticker | TeePublic">
            <a:extLst>
              <a:ext uri="{FF2B5EF4-FFF2-40B4-BE49-F238E27FC236}">
                <a16:creationId xmlns:a16="http://schemas.microsoft.com/office/drawing/2014/main" id="{18346435-E29D-4B35-668E-12B9075EF5E1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0573618" y="39326"/>
            <a:ext cx="755643" cy="642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3690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A5FA31F-6AB2-E2F1-B636-097D3E41C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1763"/>
            <a:ext cx="10515600" cy="584775"/>
          </a:xfrm>
          <a:noFill/>
        </p:spPr>
        <p:txBody>
          <a:bodyPr wrap="square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it-IT" sz="3200" i="1" kern="1200" dirty="0" err="1">
                <a:solidFill>
                  <a:srgbClr val="FFFF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When</a:t>
            </a:r>
            <a:r>
              <a:rPr lang="it-IT" sz="3200" i="1" kern="1200" dirty="0">
                <a:solidFill>
                  <a:srgbClr val="FFFF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3200" i="1" kern="1200" dirty="0" err="1">
                <a:solidFill>
                  <a:srgbClr val="FFFF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it-IT" sz="3200" i="1" kern="1200" dirty="0">
                <a:solidFill>
                  <a:srgbClr val="FFFF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HVPG </a:t>
            </a:r>
            <a:r>
              <a:rPr lang="it-IT" sz="3200" i="1" kern="1200" dirty="0" err="1">
                <a:solidFill>
                  <a:srgbClr val="FFFF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unreliable</a:t>
            </a:r>
            <a:r>
              <a:rPr lang="it-IT" sz="3200" i="1" kern="1200" dirty="0">
                <a:solidFill>
                  <a:srgbClr val="FFFF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8E9CFBA-5723-1519-94D0-E491FA39A2DF}"/>
              </a:ext>
            </a:extLst>
          </p:cNvPr>
          <p:cNvSpPr txBox="1"/>
          <p:nvPr/>
        </p:nvSpPr>
        <p:spPr>
          <a:xfrm>
            <a:off x="482600" y="1549400"/>
            <a:ext cx="10515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Correlation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between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WHVP and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portal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pressure (PVP):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Excellent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correlation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ALD and HCV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cirrhosis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=0.92);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moderate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correlation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 MASH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cirrhosis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=0.61)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Disagreement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between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WHVP and PP more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frequent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 MASH group: 37.5 vs 14% …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often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discrepencies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&gt; 5 mmHg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Based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on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sinusoidal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buffering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there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no/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poor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correlation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between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WHVP and PP in PBC, PSC, NRH,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sarcoidosis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.. </a:t>
            </a:r>
          </a:p>
        </p:txBody>
      </p:sp>
    </p:spTree>
    <p:extLst>
      <p:ext uri="{BB962C8B-B14F-4D97-AF65-F5344CB8AC3E}">
        <p14:creationId xmlns:p14="http://schemas.microsoft.com/office/powerpoint/2010/main" val="2636488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2351" y="1237579"/>
            <a:ext cx="6943386" cy="243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2350" y="3720264"/>
            <a:ext cx="6943387" cy="240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64073" y="2211951"/>
            <a:ext cx="1999107" cy="283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10 Rectángulo"/>
          <p:cNvSpPr/>
          <p:nvPr/>
        </p:nvSpPr>
        <p:spPr>
          <a:xfrm>
            <a:off x="8743692" y="6394318"/>
            <a:ext cx="2839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Huang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JY et al. GIE 2017</a:t>
            </a:r>
            <a:endParaRPr kumimoji="0" lang="es-E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04CC34A-15A8-C580-4F8F-19D7E6114EA0}"/>
              </a:ext>
            </a:extLst>
          </p:cNvPr>
          <p:cNvSpPr txBox="1"/>
          <p:nvPr/>
        </p:nvSpPr>
        <p:spPr>
          <a:xfrm>
            <a:off x="1942131" y="158746"/>
            <a:ext cx="83077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Hemodynamic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Studies: Pressure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Measurement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F87FA46F-4C56-FB83-9DFA-79BBC6E150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0913" y="142437"/>
            <a:ext cx="1448459" cy="144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4293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823ADE46-01B2-E78D-3B65-3F994FBD3EA3}"/>
              </a:ext>
            </a:extLst>
          </p:cNvPr>
          <p:cNvSpPr/>
          <p:nvPr/>
        </p:nvSpPr>
        <p:spPr>
          <a:xfrm>
            <a:off x="7791164" y="901269"/>
            <a:ext cx="2612007" cy="6252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Assessed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elegibility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=178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February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2021 to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July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2025 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8E79E9B4-5A7D-E84C-1879-92B8A578FCCC}"/>
              </a:ext>
            </a:extLst>
          </p:cNvPr>
          <p:cNvSpPr/>
          <p:nvPr/>
        </p:nvSpPr>
        <p:spPr>
          <a:xfrm>
            <a:off x="10615253" y="1581707"/>
            <a:ext cx="1457544" cy="11402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Non invasive markers </a:t>
            </a:r>
            <a:r>
              <a:rPr lang="it-IT" sz="1100" dirty="0" err="1"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LSM = 41 (87.2)</a:t>
            </a:r>
          </a:p>
          <a:p>
            <a:pPr algn="ctr"/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SSM = 32 (68.1)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C6115D59-317E-1D12-10C2-C73A89E141EA}"/>
              </a:ext>
            </a:extLst>
          </p:cNvPr>
          <p:cNvSpPr/>
          <p:nvPr/>
        </p:nvSpPr>
        <p:spPr>
          <a:xfrm>
            <a:off x="7472074" y="3858517"/>
            <a:ext cx="3250191" cy="9810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Cross-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sectional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end-points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= 47</a:t>
            </a:r>
          </a:p>
          <a:p>
            <a:pPr algn="ctr"/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Technical success EUS-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PPG: 45 (96)</a:t>
            </a:r>
          </a:p>
          <a:p>
            <a:pPr marL="171450" indent="-171450" algn="ctr">
              <a:buFontTx/>
              <a:buChar char="-"/>
            </a:pP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PVP: 47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9D0D75FA-6A81-389A-95E4-17F240415E7E}"/>
              </a:ext>
            </a:extLst>
          </p:cNvPr>
          <p:cNvSpPr/>
          <p:nvPr/>
        </p:nvSpPr>
        <p:spPr>
          <a:xfrm>
            <a:off x="7767392" y="5797119"/>
            <a:ext cx="2659550" cy="77634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Follow-up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for 45 </a:t>
            </a:r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Median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FU: 582 days (18-1527)</a:t>
            </a:r>
          </a:p>
          <a:p>
            <a:pPr algn="ctr"/>
            <a:r>
              <a:rPr lang="it-IT" sz="1200" dirty="0" err="1">
                <a:latin typeface="Arial" panose="020B0604020202020204" pitchFamily="34" charset="0"/>
                <a:cs typeface="Arial" panose="020B0604020202020204" pitchFamily="34" charset="0"/>
              </a:rPr>
              <a:t>Decompensation</a:t>
            </a:r>
            <a:r>
              <a:rPr lang="it-IT" sz="1200" dirty="0">
                <a:latin typeface="Arial" panose="020B0604020202020204" pitchFamily="34" charset="0"/>
                <a:cs typeface="Arial" panose="020B0604020202020204" pitchFamily="34" charset="0"/>
              </a:rPr>
              <a:t> events: 13 (27.6)</a:t>
            </a:r>
          </a:p>
        </p:txBody>
      </p:sp>
      <p:cxnSp>
        <p:nvCxnSpPr>
          <p:cNvPr id="18" name="Connettore dritto 17">
            <a:extLst>
              <a:ext uri="{FF2B5EF4-FFF2-40B4-BE49-F238E27FC236}">
                <a16:creationId xmlns:a16="http://schemas.microsoft.com/office/drawing/2014/main" id="{A08206F2-F47A-130D-C4F5-BC91D2AD692A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9097168" y="2151853"/>
            <a:ext cx="1518085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Connettore dritto 21">
            <a:extLst>
              <a:ext uri="{FF2B5EF4-FFF2-40B4-BE49-F238E27FC236}">
                <a16:creationId xmlns:a16="http://schemas.microsoft.com/office/drawing/2014/main" id="{8D750C56-D5F0-DA73-1D49-96D1DEC6B612}"/>
              </a:ext>
            </a:extLst>
          </p:cNvPr>
          <p:cNvCxnSpPr>
            <a:cxnSpLocks/>
            <a:stCxn id="3" idx="2"/>
            <a:endCxn id="9" idx="0"/>
          </p:cNvCxnSpPr>
          <p:nvPr/>
        </p:nvCxnSpPr>
        <p:spPr>
          <a:xfrm>
            <a:off x="9097168" y="1526561"/>
            <a:ext cx="2" cy="233195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Connettore dritto 33">
            <a:extLst>
              <a:ext uri="{FF2B5EF4-FFF2-40B4-BE49-F238E27FC236}">
                <a16:creationId xmlns:a16="http://schemas.microsoft.com/office/drawing/2014/main" id="{11554382-AF60-0293-4746-D0889710FC79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 flipH="1">
            <a:off x="9097167" y="4839583"/>
            <a:ext cx="3" cy="95753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FAA94BFB-593F-34FE-56CC-ECDD5CDF4738}"/>
              </a:ext>
            </a:extLst>
          </p:cNvPr>
          <p:cNvSpPr txBox="1"/>
          <p:nvPr/>
        </p:nvSpPr>
        <p:spPr>
          <a:xfrm>
            <a:off x="419100" y="131336"/>
            <a:ext cx="11582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  <a:buNone/>
            </a:pP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 flow diagram from screening to analysis, exclusions, data completeness, and follow-up</a:t>
            </a:r>
            <a:endParaRPr lang="it-IT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9F07571D-FEFD-9155-60A1-41BE92EFF270}"/>
              </a:ext>
            </a:extLst>
          </p:cNvPr>
          <p:cNvSpPr txBox="1"/>
          <p:nvPr/>
        </p:nvSpPr>
        <p:spPr>
          <a:xfrm>
            <a:off x="419100" y="849323"/>
            <a:ext cx="4038637" cy="31393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RECRUITMENT</a:t>
            </a:r>
            <a:r>
              <a:rPr lang="it-IT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CRITERIA TO ENDOHEPATOLOGY STUDIES</a:t>
            </a:r>
          </a:p>
          <a:p>
            <a:pPr algn="ctr"/>
            <a:endParaRPr lang="it-IT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it-IT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atients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with risk </a:t>
            </a:r>
            <a:r>
              <a:rPr lang="it-IT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factors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for PSVD and </a:t>
            </a:r>
            <a:r>
              <a:rPr lang="it-IT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suspected</a:t>
            </a:r>
            <a:r>
              <a:rPr lang="it-IT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or </a:t>
            </a:r>
            <a:r>
              <a:rPr lang="it-IT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confirmed</a:t>
            </a:r>
            <a:r>
              <a:rPr lang="it-IT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portal</a:t>
            </a:r>
            <a:r>
              <a:rPr lang="it-IT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2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hypertension</a:t>
            </a:r>
            <a:r>
              <a:rPr lang="it-IT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(PH) </a:t>
            </a:r>
            <a:r>
              <a:rPr lang="it-IT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based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on clinical, </a:t>
            </a:r>
            <a:r>
              <a:rPr lang="it-IT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biochemical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it-IT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radiological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or </a:t>
            </a:r>
            <a:r>
              <a:rPr lang="it-IT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endoscopic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features</a:t>
            </a:r>
            <a:r>
              <a:rPr lang="it-IT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Histologic</a:t>
            </a:r>
            <a:r>
              <a:rPr lang="it-IT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confirm</a:t>
            </a:r>
            <a:r>
              <a:rPr lang="it-IT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(OPV, NRH, incomplete </a:t>
            </a:r>
            <a:r>
              <a:rPr lang="it-IT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fibrosis</a:t>
            </a:r>
            <a:r>
              <a:rPr lang="it-IT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..);</a:t>
            </a:r>
            <a:r>
              <a:rPr lang="it-IT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it-IT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EXCLUSION CRITERIA</a:t>
            </a:r>
          </a:p>
          <a:p>
            <a:pPr algn="ctr"/>
            <a:endParaRPr lang="it-IT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ctive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hepatic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decompensation</a:t>
            </a:r>
            <a:r>
              <a:rPr lang="it-IT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Portal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vein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thrombosis</a:t>
            </a:r>
            <a:r>
              <a:rPr lang="it-IT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Prior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transjugular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intrahepatic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portosystemic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shunt (TIPS);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Any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anatomical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factors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precluding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technically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adequate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EUS-PPG </a:t>
            </a:r>
            <a:r>
              <a:rPr lang="it-IT" sz="11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measurement</a:t>
            </a:r>
            <a:r>
              <a:rPr lang="it-IT" sz="1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E618537F-BC2B-BB62-DBEC-B9F9B18B7E0B}"/>
              </a:ext>
            </a:extLst>
          </p:cNvPr>
          <p:cNvSpPr/>
          <p:nvPr/>
        </p:nvSpPr>
        <p:spPr>
          <a:xfrm>
            <a:off x="823334" y="4429090"/>
            <a:ext cx="3277409" cy="103555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PRIMARY AIM</a:t>
            </a:r>
          </a:p>
          <a:p>
            <a:pPr algn="just"/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prognostic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EUS-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guided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vein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pressure (PVP) and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pressure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gradient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(PPG).</a:t>
            </a: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BD5B7BDA-4602-9755-3058-66B0496AE9C4}"/>
              </a:ext>
            </a:extLst>
          </p:cNvPr>
          <p:cNvSpPr/>
          <p:nvPr/>
        </p:nvSpPr>
        <p:spPr>
          <a:xfrm>
            <a:off x="823334" y="5720420"/>
            <a:ext cx="3277409" cy="82687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AIMS</a:t>
            </a:r>
          </a:p>
          <a:p>
            <a:pPr algn="just"/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feasibility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correlation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hypertension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severity</a:t>
            </a:r>
            <a:r>
              <a:rPr lang="it-IT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1" name="Rettangolo con angoli arrotondati 20">
            <a:extLst>
              <a:ext uri="{FF2B5EF4-FFF2-40B4-BE49-F238E27FC236}">
                <a16:creationId xmlns:a16="http://schemas.microsoft.com/office/drawing/2014/main" id="{80AA1F30-7CF2-9F54-AF16-936899BDC88D}"/>
              </a:ext>
            </a:extLst>
          </p:cNvPr>
          <p:cNvSpPr/>
          <p:nvPr/>
        </p:nvSpPr>
        <p:spPr>
          <a:xfrm>
            <a:off x="10509406" y="5015002"/>
            <a:ext cx="1486473" cy="58052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PBE: 34</a:t>
            </a:r>
          </a:p>
          <a:p>
            <a:pPr algn="ctr"/>
            <a:r>
              <a:rPr lang="it-IT" sz="1100" dirty="0">
                <a:latin typeface="Arial" panose="020B0604020202020204" pitchFamily="34" charset="0"/>
                <a:cs typeface="Arial" panose="020B0604020202020204" pitchFamily="34" charset="0"/>
              </a:rPr>
              <a:t>EUS-LB:13</a:t>
            </a:r>
          </a:p>
        </p:txBody>
      </p:sp>
      <p:cxnSp>
        <p:nvCxnSpPr>
          <p:cNvPr id="25" name="Connettore dritto 24">
            <a:extLst>
              <a:ext uri="{FF2B5EF4-FFF2-40B4-BE49-F238E27FC236}">
                <a16:creationId xmlns:a16="http://schemas.microsoft.com/office/drawing/2014/main" id="{5D1CFADE-DB25-DC70-7465-C8FC30171907}"/>
              </a:ext>
            </a:extLst>
          </p:cNvPr>
          <p:cNvCxnSpPr>
            <a:cxnSpLocks/>
            <a:endCxn id="21" idx="1"/>
          </p:cNvCxnSpPr>
          <p:nvPr/>
        </p:nvCxnSpPr>
        <p:spPr>
          <a:xfrm flipV="1">
            <a:off x="9097168" y="5305263"/>
            <a:ext cx="1412238" cy="2617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23" name="Tabella 22">
            <a:extLst>
              <a:ext uri="{FF2B5EF4-FFF2-40B4-BE49-F238E27FC236}">
                <a16:creationId xmlns:a16="http://schemas.microsoft.com/office/drawing/2014/main" id="{6D1B8CBE-A0C7-15C8-2B25-15CA1176E2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159888"/>
              </p:ext>
            </p:extLst>
          </p:nvPr>
        </p:nvGraphicFramePr>
        <p:xfrm>
          <a:off x="5018829" y="1224179"/>
          <a:ext cx="2100330" cy="2880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25574">
                  <a:extLst>
                    <a:ext uri="{9D8B030D-6E8A-4147-A177-3AD203B41FA5}">
                      <a16:colId xmlns:a16="http://schemas.microsoft.com/office/drawing/2014/main" val="2478053219"/>
                    </a:ext>
                  </a:extLst>
                </a:gridCol>
                <a:gridCol w="374756">
                  <a:extLst>
                    <a:ext uri="{9D8B030D-6E8A-4147-A177-3AD203B41FA5}">
                      <a16:colId xmlns:a16="http://schemas.microsoft.com/office/drawing/2014/main" val="252761717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PSVD (EASL </a:t>
                      </a:r>
                      <a:r>
                        <a:rPr lang="it-IT" sz="1200" b="1" u="none" strike="noStrike" kern="1200" dirty="0" err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criteria</a:t>
                      </a:r>
                      <a:r>
                        <a:rPr lang="it-IT" sz="1200" b="1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it-IT" sz="12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kern="1200" dirty="0" err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it-IT" sz="1200" b="1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47</a:t>
                      </a:r>
                      <a:endParaRPr lang="it-IT" sz="12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3878965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PAD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2342009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idiopathic</a:t>
                      </a:r>
                      <a:endParaRPr lang="it-IT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9111477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Alkylating</a:t>
                      </a: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agents’ </a:t>
                      </a: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toxicity</a:t>
                      </a:r>
                      <a:endParaRPr lang="it-IT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45793871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CNIs</a:t>
                      </a: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toxicity</a:t>
                      </a:r>
                      <a:endParaRPr lang="it-IT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2138058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HIV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7770366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Previous</a:t>
                      </a: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lymphoma</a:t>
                      </a:r>
                      <a:endParaRPr lang="it-IT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9230617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Trastuzumab </a:t>
                      </a: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toxicity</a:t>
                      </a:r>
                      <a:endParaRPr lang="it-IT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641591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MM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1828778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FV Leiden </a:t>
                      </a:r>
                      <a:r>
                        <a:rPr lang="it-IT" sz="12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mut</a:t>
                      </a:r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3949AC">
                            <a:tint val="66000"/>
                            <a:satMod val="160000"/>
                          </a:srgbClr>
                        </a:gs>
                        <a:gs pos="50000">
                          <a:srgbClr val="3949AC">
                            <a:tint val="44500"/>
                            <a:satMod val="160000"/>
                          </a:srgbClr>
                        </a:gs>
                        <a:gs pos="100000">
                          <a:srgbClr val="3949AC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34347412"/>
                  </a:ext>
                </a:extLst>
              </a:tr>
            </a:tbl>
          </a:graphicData>
        </a:graphic>
      </p:graphicFrame>
      <p:cxnSp>
        <p:nvCxnSpPr>
          <p:cNvPr id="35" name="Connettore dritto 34">
            <a:extLst>
              <a:ext uri="{FF2B5EF4-FFF2-40B4-BE49-F238E27FC236}">
                <a16:creationId xmlns:a16="http://schemas.microsoft.com/office/drawing/2014/main" id="{CD55788B-55A2-8D62-CB65-7B1DF015CEEE}"/>
              </a:ext>
            </a:extLst>
          </p:cNvPr>
          <p:cNvCxnSpPr>
            <a:cxnSpLocks/>
            <a:endCxn id="23" idx="3"/>
          </p:cNvCxnSpPr>
          <p:nvPr/>
        </p:nvCxnSpPr>
        <p:spPr>
          <a:xfrm flipH="1" flipV="1">
            <a:off x="7119159" y="2664179"/>
            <a:ext cx="1978009" cy="6388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5219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52" grpId="0" animBg="1"/>
      <p:bldP spid="52" grpId="1" animBg="1"/>
      <p:bldP spid="2" grpId="0" animBg="1"/>
      <p:bldP spid="4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2BAA21FE-EF33-1943-0B3C-E27C20122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63206"/>
              </p:ext>
            </p:extLst>
          </p:nvPr>
        </p:nvGraphicFramePr>
        <p:xfrm>
          <a:off x="7699134" y="1119698"/>
          <a:ext cx="3441706" cy="509393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817022">
                  <a:extLst>
                    <a:ext uri="{9D8B030D-6E8A-4147-A177-3AD203B41FA5}">
                      <a16:colId xmlns:a16="http://schemas.microsoft.com/office/drawing/2014/main" val="362291981"/>
                    </a:ext>
                  </a:extLst>
                </a:gridCol>
                <a:gridCol w="624684">
                  <a:extLst>
                    <a:ext uri="{9D8B030D-6E8A-4147-A177-3AD203B41FA5}">
                      <a16:colId xmlns:a16="http://schemas.microsoft.com/office/drawing/2014/main" val="188279835"/>
                    </a:ext>
                  </a:extLst>
                </a:gridCol>
              </a:tblGrid>
              <a:tr h="613378">
                <a:tc grid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600" b="1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Diagnostic</a:t>
                      </a:r>
                      <a:r>
                        <a:rPr lang="it-IT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600" b="1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criteria</a:t>
                      </a:r>
                      <a:r>
                        <a:rPr lang="it-IT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PSVD</a:t>
                      </a:r>
                    </a:p>
                  </a:txBody>
                  <a:tcPr marL="71042" marR="71042" marT="0" marB="0" anchor="ctr"/>
                </a:tc>
                <a:tc hMerge="1">
                  <a:txBody>
                    <a:bodyPr/>
                    <a:lstStyle/>
                    <a:p>
                      <a:pPr rtl="0" fontAlgn="ctr">
                        <a:buNone/>
                      </a:pPr>
                      <a:endParaRPr lang="it-IT" sz="1400" b="0" dirty="0">
                        <a:solidFill>
                          <a:sysClr val="windowText" lastClr="000000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marL="71042" marR="71042" marT="0" marB="0" anchor="ctr"/>
                </a:tc>
                <a:extLst>
                  <a:ext uri="{0D108BD9-81ED-4DB2-BD59-A6C34878D82A}">
                    <a16:rowId xmlns:a16="http://schemas.microsoft.com/office/drawing/2014/main" val="2037229480"/>
                  </a:ext>
                </a:extLst>
              </a:tr>
              <a:tr h="61337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</a:t>
                      </a:r>
                      <a:r>
                        <a:rPr lang="it-IT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</a:t>
                      </a:r>
                      <a:r>
                        <a:rPr lang="it-IT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PH</a:t>
                      </a:r>
                    </a:p>
                    <a:p>
                      <a:pPr algn="l" rtl="0" fontAlgn="ctr">
                        <a:buNone/>
                      </a:pP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Oesophageal</a:t>
                      </a:r>
                      <a:r>
                        <a:rPr lang="it-IT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varices</a:t>
                      </a:r>
                      <a:endParaRPr lang="it-IT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Gastric</a:t>
                      </a:r>
                      <a:r>
                        <a:rPr lang="it-IT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varices</a:t>
                      </a:r>
                      <a:endParaRPr lang="it-IT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Previous</a:t>
                      </a:r>
                      <a:r>
                        <a:rPr lang="it-IT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bleeding</a:t>
                      </a:r>
                      <a:endParaRPr lang="it-IT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Porto-</a:t>
                      </a: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systemic</a:t>
                      </a:r>
                      <a:r>
                        <a:rPr lang="it-IT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Shunts</a:t>
                      </a:r>
                    </a:p>
                  </a:txBody>
                  <a:tcPr marL="71042" marR="71042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 </a:t>
                      </a:r>
                      <a:r>
                        <a:rPr lang="it-IT" sz="1400" b="0" dirty="0" err="1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pts</a:t>
                      </a:r>
                      <a:endParaRPr lang="it-IT" sz="1400" b="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ctr">
                        <a:buNone/>
                      </a:pPr>
                      <a:endParaRPr lang="it-IT" sz="1400" b="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71042" marR="71042" marT="0" marB="0" anchor="ctr"/>
                </a:tc>
                <a:extLst>
                  <a:ext uri="{0D108BD9-81ED-4DB2-BD59-A6C34878D82A}">
                    <a16:rowId xmlns:a16="http://schemas.microsoft.com/office/drawing/2014/main" val="2257423168"/>
                  </a:ext>
                </a:extLst>
              </a:tr>
              <a:tr h="61337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</a:t>
                      </a:r>
                      <a:r>
                        <a:rPr lang="it-IT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histologic</a:t>
                      </a:r>
                      <a:r>
                        <a:rPr lang="it-IT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lesions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rtl="0" fontAlgn="ctr">
                        <a:buNone/>
                      </a:pP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OPV (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portal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vein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stenosis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NRH</a:t>
                      </a: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Incomplete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septal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fibrosis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042" marR="71042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it-IT" sz="1400" b="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ctr">
                        <a:buNone/>
                      </a:pPr>
                      <a:endParaRPr lang="it-IT" sz="1400" b="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71042" marR="71042" marT="0" marB="0" anchor="ctr"/>
                </a:tc>
                <a:extLst>
                  <a:ext uri="{0D108BD9-81ED-4DB2-BD59-A6C34878D82A}">
                    <a16:rowId xmlns:a16="http://schemas.microsoft.com/office/drawing/2014/main" val="3866872644"/>
                  </a:ext>
                </a:extLst>
              </a:tr>
              <a:tr h="61337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Non-</a:t>
                      </a:r>
                      <a:r>
                        <a:rPr lang="it-IT" sz="14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Specific</a:t>
                      </a:r>
                      <a:r>
                        <a:rPr lang="it-IT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sign</a:t>
                      </a:r>
                      <a:r>
                        <a:rPr lang="it-IT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PH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it-IT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endParaRPr lang="it-IT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Ascites</a:t>
                      </a:r>
                      <a:endParaRPr lang="it-IT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042" marR="71042" marT="0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it-IT" sz="1400" b="0" kern="120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it-IT" sz="1400" b="0" kern="120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lang="it-IT" sz="1400" b="0" kern="120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</a:t>
                      </a:r>
                    </a:p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lang="it-IT" sz="1400" b="0" kern="120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lang="it-IT" sz="1400" b="0" kern="120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71042" marR="71042" marT="0" marB="0" anchor="ctr"/>
                </a:tc>
                <a:extLst>
                  <a:ext uri="{0D108BD9-81ED-4DB2-BD59-A6C34878D82A}">
                    <a16:rowId xmlns:a16="http://schemas.microsoft.com/office/drawing/2014/main" val="2561081798"/>
                  </a:ext>
                </a:extLst>
              </a:tr>
              <a:tr h="76756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it-IT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</a:t>
                      </a: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</a:t>
                      </a:r>
                      <a:r>
                        <a:rPr lang="it-IT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histologic</a:t>
                      </a:r>
                      <a:r>
                        <a:rPr lang="it-IT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lesions</a:t>
                      </a:r>
                      <a:endParaRPr lang="it-IT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rtl="0" fontAlgn="ctr">
                        <a:buNone/>
                      </a:pP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Portal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tract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abnormalities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disturbance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Mild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perisinusoidal</a:t>
                      </a:r>
                      <a:r>
                        <a:rPr lang="it-IT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4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fibrosis</a:t>
                      </a:r>
                      <a:endParaRPr lang="it-IT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042" marR="71042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it-IT" sz="1400" b="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ctr">
                        <a:buNone/>
                      </a:pPr>
                      <a:endParaRPr lang="it-IT" sz="1400" b="0" dirty="0">
                        <a:solidFill>
                          <a:srgbClr val="43434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it-IT" sz="1400" b="0" dirty="0">
                          <a:solidFill>
                            <a:srgbClr val="434343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71042" marR="71042" marT="0" marB="0" anchor="ctr"/>
                </a:tc>
                <a:extLst>
                  <a:ext uri="{0D108BD9-81ED-4DB2-BD59-A6C34878D82A}">
                    <a16:rowId xmlns:a16="http://schemas.microsoft.com/office/drawing/2014/main" val="1177443129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1DC43005-F5BA-073A-005E-4DB288220A5A}"/>
              </a:ext>
            </a:extLst>
          </p:cNvPr>
          <p:cNvSpPr txBox="1"/>
          <p:nvPr/>
        </p:nvSpPr>
        <p:spPr>
          <a:xfrm>
            <a:off x="300038" y="153753"/>
            <a:ext cx="115728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Diagnostic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criteria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for PSVD in </a:t>
            </a:r>
            <a:r>
              <a:rPr kumimoji="0" lang="it-IT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</a:t>
            </a:r>
            <a:r>
              <a:rPr kumimoji="0" lang="it-IT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cohort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99F2775-70D6-9725-B52B-F48D0E1C56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8" y="1131349"/>
            <a:ext cx="6857999" cy="2735956"/>
          </a:xfrm>
          <a:prstGeom prst="rect">
            <a:avLst/>
          </a:prstGeom>
        </p:spPr>
      </p:pic>
      <p:pic>
        <p:nvPicPr>
          <p:cNvPr id="7" name="Picture 2" descr="Why EUS-Guided Liver Biopsy? - BroadcastMed">
            <a:extLst>
              <a:ext uri="{FF2B5EF4-FFF2-40B4-BE49-F238E27FC236}">
                <a16:creationId xmlns:a16="http://schemas.microsoft.com/office/drawing/2014/main" id="{3488AB9E-3BF0-A75B-129D-372C34CAD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073" y="4149006"/>
            <a:ext cx="1689927" cy="974135"/>
          </a:xfrm>
          <a:prstGeom prst="roundRect">
            <a:avLst>
              <a:gd name="adj" fmla="val 4160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B2D3AA32-F86C-695E-DC9C-E0481BDBF058}"/>
              </a:ext>
            </a:extLst>
          </p:cNvPr>
          <p:cNvSpPr/>
          <p:nvPr/>
        </p:nvSpPr>
        <p:spPr>
          <a:xfrm>
            <a:off x="2433528" y="5476141"/>
            <a:ext cx="2591018" cy="976830"/>
          </a:xfrm>
          <a:prstGeom prst="roundRect">
            <a:avLst>
              <a:gd name="adj" fmla="val 769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PLB: 34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EUS-LB: 13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400" dirty="0" err="1">
                <a:latin typeface="Arial" panose="020B0604020202020204" pitchFamily="34" charset="0"/>
                <a:cs typeface="Arial" panose="020B0604020202020204" pitchFamily="34" charset="0"/>
              </a:rPr>
              <a:t>Adequacy</a:t>
            </a:r>
            <a:r>
              <a:rPr lang="it-IT" sz="1400" dirty="0">
                <a:latin typeface="Arial" panose="020B0604020202020204" pitchFamily="34" charset="0"/>
                <a:cs typeface="Arial" panose="020B0604020202020204" pitchFamily="34" charset="0"/>
              </a:rPr>
              <a:t> (&gt; 11 CPT): 44 (94%) </a:t>
            </a:r>
          </a:p>
          <a:p>
            <a:endParaRPr lang="it-IT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E9CA555D-D44A-6407-D4C8-97D08DD721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1196" y="4137166"/>
            <a:ext cx="999346" cy="1069114"/>
          </a:xfrm>
          <a:prstGeom prst="ellipse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72E3DC83-B291-3CEF-64DA-EC7C584D36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8062" y="4141652"/>
            <a:ext cx="1429423" cy="988845"/>
          </a:xfrm>
          <a:prstGeom prst="roundRect">
            <a:avLst>
              <a:gd name="adj" fmla="val 15140"/>
            </a:avLst>
          </a:prstGeom>
        </p:spPr>
      </p:pic>
    </p:spTree>
    <p:extLst>
      <p:ext uri="{BB962C8B-B14F-4D97-AF65-F5344CB8AC3E}">
        <p14:creationId xmlns:p14="http://schemas.microsoft.com/office/powerpoint/2010/main" val="1330048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487CC97-BC4A-E839-BD00-E2D12B268F96}"/>
              </a:ext>
            </a:extLst>
          </p:cNvPr>
          <p:cNvSpPr txBox="1"/>
          <p:nvPr/>
        </p:nvSpPr>
        <p:spPr>
          <a:xfrm>
            <a:off x="161889" y="98327"/>
            <a:ext cx="118682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Baseline clinical,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laboratoristic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US,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endoscopic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kumimoji="0" lang="it-IT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hemodynamic</a:t>
            </a: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it-IT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CDCAC286-BE66-9C14-D451-4B93A7ABB3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31132"/>
              </p:ext>
            </p:extLst>
          </p:nvPr>
        </p:nvGraphicFramePr>
        <p:xfrm>
          <a:off x="5078324" y="2986059"/>
          <a:ext cx="6680291" cy="1522035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093706">
                  <a:extLst>
                    <a:ext uri="{9D8B030D-6E8A-4147-A177-3AD203B41FA5}">
                      <a16:colId xmlns:a16="http://schemas.microsoft.com/office/drawing/2014/main" val="3231693571"/>
                    </a:ext>
                  </a:extLst>
                </a:gridCol>
                <a:gridCol w="1357611">
                  <a:extLst>
                    <a:ext uri="{9D8B030D-6E8A-4147-A177-3AD203B41FA5}">
                      <a16:colId xmlns:a16="http://schemas.microsoft.com/office/drawing/2014/main" val="2367190830"/>
                    </a:ext>
                  </a:extLst>
                </a:gridCol>
                <a:gridCol w="1757363">
                  <a:extLst>
                    <a:ext uri="{9D8B030D-6E8A-4147-A177-3AD203B41FA5}">
                      <a16:colId xmlns:a16="http://schemas.microsoft.com/office/drawing/2014/main" val="1547522176"/>
                    </a:ext>
                  </a:extLst>
                </a:gridCol>
                <a:gridCol w="1471611">
                  <a:extLst>
                    <a:ext uri="{9D8B030D-6E8A-4147-A177-3AD203B41FA5}">
                      <a16:colId xmlns:a16="http://schemas.microsoft.com/office/drawing/2014/main" val="912044320"/>
                    </a:ext>
                  </a:extLst>
                </a:gridCol>
              </a:tblGrid>
              <a:tr h="304407"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EUS-</a:t>
                      </a:r>
                      <a:r>
                        <a:rPr lang="it-IT" sz="160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acquired</a:t>
                      </a: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60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measures</a:t>
                      </a: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it-IT" sz="160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60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cases</a:t>
                      </a: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it-IT" sz="1600" b="0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buNone/>
                      </a:pPr>
                      <a:endParaRPr lang="it-IT" sz="1100" b="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Transvenous</a:t>
                      </a: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60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measures</a:t>
                      </a: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(30 </a:t>
                      </a:r>
                      <a:r>
                        <a:rPr lang="it-IT" sz="160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cases</a:t>
                      </a:r>
                      <a:r>
                        <a:rPr lang="it-IT" sz="16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endParaRPr lang="it-IT" sz="1600" b="0" kern="12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buNone/>
                      </a:pPr>
                      <a:endParaRPr lang="it-IT" sz="1100" b="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extLst>
                  <a:ext uri="{0D108BD9-81ED-4DB2-BD59-A6C34878D82A}">
                    <a16:rowId xmlns:a16="http://schemas.microsoft.com/office/drawing/2014/main" val="314652172"/>
                  </a:ext>
                </a:extLst>
              </a:tr>
              <a:tr h="3044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PVP mmHg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(10 - 34)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Wedged</a:t>
                      </a: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-HVP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 (5 - 26)</a:t>
                      </a:r>
                    </a:p>
                  </a:txBody>
                  <a:tcPr marL="29308" marR="29308" marT="0" marB="0" anchor="ctr"/>
                </a:tc>
                <a:extLst>
                  <a:ext uri="{0D108BD9-81ED-4DB2-BD59-A6C34878D82A}">
                    <a16:rowId xmlns:a16="http://schemas.microsoft.com/office/drawing/2014/main" val="2099900071"/>
                  </a:ext>
                </a:extLst>
              </a:tr>
              <a:tr h="3044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HVP (43)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 (1 - 23)</a:t>
                      </a: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Free-HVP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 (1 - 18)</a:t>
                      </a:r>
                    </a:p>
                  </a:txBody>
                  <a:tcPr marL="29308" marR="29308" marT="0" marB="0" anchor="ctr"/>
                </a:tc>
                <a:extLst>
                  <a:ext uri="{0D108BD9-81ED-4DB2-BD59-A6C34878D82A}">
                    <a16:rowId xmlns:a16="http://schemas.microsoft.com/office/drawing/2014/main" val="734552098"/>
                  </a:ext>
                </a:extLst>
              </a:tr>
              <a:tr h="3044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IVCP (4)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 (6 -16)</a:t>
                      </a: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extLst>
                  <a:ext uri="{0D108BD9-81ED-4DB2-BD59-A6C34878D82A}">
                    <a16:rowId xmlns:a16="http://schemas.microsoft.com/office/drawing/2014/main" val="2079114826"/>
                  </a:ext>
                </a:extLst>
              </a:tr>
              <a:tr h="30440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PPG (147) mmHg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(0 - 31)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HVPG mmHg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buNone/>
                      </a:pPr>
                      <a:r>
                        <a:rPr lang="it-IT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(2 - 24)</a:t>
                      </a:r>
                      <a:endParaRPr lang="it-IT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308" marR="29308" marT="0" marB="0" anchor="ctr"/>
                </a:tc>
                <a:extLst>
                  <a:ext uri="{0D108BD9-81ED-4DB2-BD59-A6C34878D82A}">
                    <a16:rowId xmlns:a16="http://schemas.microsoft.com/office/drawing/2014/main" val="1883080490"/>
                  </a:ext>
                </a:extLst>
              </a:tr>
            </a:tbl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9E0F19C0-5171-4906-B10D-B9B8CC464D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793481"/>
              </p:ext>
            </p:extLst>
          </p:nvPr>
        </p:nvGraphicFramePr>
        <p:xfrm>
          <a:off x="256955" y="776537"/>
          <a:ext cx="4557932" cy="58573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86676">
                  <a:extLst>
                    <a:ext uri="{9D8B030D-6E8A-4147-A177-3AD203B41FA5}">
                      <a16:colId xmlns:a16="http://schemas.microsoft.com/office/drawing/2014/main" val="14919433"/>
                    </a:ext>
                  </a:extLst>
                </a:gridCol>
                <a:gridCol w="1871256">
                  <a:extLst>
                    <a:ext uri="{9D8B030D-6E8A-4147-A177-3AD203B41FA5}">
                      <a16:colId xmlns:a16="http://schemas.microsoft.com/office/drawing/2014/main" val="3775053238"/>
                    </a:ext>
                  </a:extLst>
                </a:gridCol>
              </a:tblGrid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variable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(n=47)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1472824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Age yrs (SD)</a:t>
                      </a:r>
                      <a:endParaRPr lang="it-IT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54.0 (22.0 – 83.0)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1450833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Males</a:t>
                      </a:r>
                      <a:endParaRPr lang="it-IT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26 (55.3)</a:t>
                      </a:r>
                      <a:endParaRPr lang="it-IT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8597285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Platelet count, ×10^9/L </a:t>
                      </a:r>
                      <a:endParaRPr lang="it-IT" sz="1400" b="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112.8 (73.1)</a:t>
                      </a:r>
                      <a:endParaRPr lang="it-IT" sz="14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1859245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BMI (kg/m</a:t>
                      </a:r>
                      <a:r>
                        <a:rPr lang="en-US" sz="1400" kern="100" baseline="300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it-IT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24.9 (4.35)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4933188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Creatinin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(mg/dL)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0.93 (0.85)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9074064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INR</a:t>
                      </a:r>
                      <a:endParaRPr lang="it-IT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1.09 (0.11)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5857165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Bilirubin (mg/dL)</a:t>
                      </a:r>
                      <a:endParaRPr lang="it-IT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1.03 (0.40 – 3.65)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610891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Albumin (g/dL)</a:t>
                      </a:r>
                      <a:endParaRPr lang="it-IT" sz="1400" b="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3.89 (0.47)</a:t>
                      </a:r>
                      <a:endParaRPr lang="it-IT" sz="14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301974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AST (U/L)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36.5 (17.6)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5839258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Fib4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4.63 (3.64)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627185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MELD score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8.9 (3.23)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68958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Spleen diameter (cm)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17.0 (9.0 – 29.0)</a:t>
                      </a:r>
                      <a:endParaRPr lang="it-IT" sz="14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775129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LSM (kPa)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9.74 (11.6)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3511469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SSM (kPa)</a:t>
                      </a:r>
                      <a:endParaRPr lang="it-IT" sz="14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54.9 (25.6)</a:t>
                      </a:r>
                      <a:endParaRPr lang="it-IT" sz="1400" b="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8041858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Diabetes 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 (12.7)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2281544"/>
                  </a:ext>
                </a:extLst>
              </a:tr>
              <a:tr h="3445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Oesophageal</a:t>
                      </a:r>
                      <a:r>
                        <a:rPr lang="en-US" sz="14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varices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29 (61.7)</a:t>
                      </a:r>
                      <a:endParaRPr lang="it-IT" sz="1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1758300"/>
                  </a:ext>
                </a:extLst>
              </a:tr>
            </a:tbl>
          </a:graphicData>
        </a:graphic>
      </p:graphicFrame>
      <p:pic>
        <p:nvPicPr>
          <p:cNvPr id="2" name="Immagine 1">
            <a:extLst>
              <a:ext uri="{FF2B5EF4-FFF2-40B4-BE49-F238E27FC236}">
                <a16:creationId xmlns:a16="http://schemas.microsoft.com/office/drawing/2014/main" id="{8048C640-7849-2091-CDA0-43FAD26A4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280" y="790825"/>
            <a:ext cx="6669334" cy="1897243"/>
          </a:xfrm>
          <a:prstGeom prst="rect">
            <a:avLst/>
          </a:prstGeom>
        </p:spPr>
      </p:pic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34DAD9D1-07A7-BAD8-66CE-CA46E97ADCC0}"/>
              </a:ext>
            </a:extLst>
          </p:cNvPr>
          <p:cNvSpPr/>
          <p:nvPr/>
        </p:nvSpPr>
        <p:spPr>
          <a:xfrm>
            <a:off x="5078323" y="4255607"/>
            <a:ext cx="6680291" cy="252487"/>
          </a:xfrm>
          <a:prstGeom prst="roundRect">
            <a:avLst/>
          </a:prstGeom>
          <a:solidFill>
            <a:srgbClr val="FFFF00">
              <a:alpha val="4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5C9DDA19-1AC6-9FFD-10D4-CFA2AFADFD62}"/>
              </a:ext>
            </a:extLst>
          </p:cNvPr>
          <p:cNvGrpSpPr/>
          <p:nvPr/>
        </p:nvGrpSpPr>
        <p:grpSpPr>
          <a:xfrm>
            <a:off x="5010898" y="4733982"/>
            <a:ext cx="6815140" cy="1899871"/>
            <a:chOff x="4943475" y="4748273"/>
            <a:chExt cx="6815140" cy="1899871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9D2CEB53-1477-8008-CB99-3995BB069DF1}"/>
                </a:ext>
              </a:extLst>
            </p:cNvPr>
            <p:cNvGrpSpPr/>
            <p:nvPr/>
          </p:nvGrpSpPr>
          <p:grpSpPr>
            <a:xfrm>
              <a:off x="5265712" y="4748273"/>
              <a:ext cx="6492903" cy="1899870"/>
              <a:chOff x="5871630" y="4088622"/>
              <a:chExt cx="5379190" cy="2591274"/>
            </a:xfrm>
          </p:grpSpPr>
          <p:pic>
            <p:nvPicPr>
              <p:cNvPr id="18" name="Immagine 17">
                <a:extLst>
                  <a:ext uri="{FF2B5EF4-FFF2-40B4-BE49-F238E27FC236}">
                    <a16:creationId xmlns:a16="http://schemas.microsoft.com/office/drawing/2014/main" id="{65280539-ABA0-A13A-6E14-39E28B3FF8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42683" t="5397" r="30423" b="13144"/>
              <a:stretch>
                <a:fillRect/>
              </a:stretch>
            </p:blipFill>
            <p:spPr>
              <a:xfrm>
                <a:off x="5871630" y="4088622"/>
                <a:ext cx="5052877" cy="2591274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ED430442-87F7-AC4F-6B99-655D4AA05B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97411" t="5397" b="13144"/>
              <a:stretch>
                <a:fillRect/>
              </a:stretch>
            </p:blipFill>
            <p:spPr>
              <a:xfrm>
                <a:off x="10924508" y="4088622"/>
                <a:ext cx="326312" cy="2591274"/>
              </a:xfrm>
              <a:prstGeom prst="rect">
                <a:avLst/>
              </a:prstGeom>
            </p:spPr>
          </p:pic>
        </p:grpSp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117CC1A2-F5BC-F00B-43D5-56B4F9672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5397" r="97849" b="13144"/>
            <a:stretch>
              <a:fillRect/>
            </a:stretch>
          </p:blipFill>
          <p:spPr>
            <a:xfrm>
              <a:off x="4943475" y="4748273"/>
              <a:ext cx="322237" cy="18998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9499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644DB2C-8E69-5BD4-054A-14DCF20C905B}"/>
              </a:ext>
            </a:extLst>
          </p:cNvPr>
          <p:cNvSpPr txBox="1"/>
          <p:nvPr/>
        </p:nvSpPr>
        <p:spPr>
          <a:xfrm>
            <a:off x="568333" y="67455"/>
            <a:ext cx="110553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Details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the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pts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who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developed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subsequent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clinical events (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=13)</a:t>
            </a: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C4765D59-FDA6-FBF4-0E9D-3B0E6DBA1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012784"/>
              </p:ext>
            </p:extLst>
          </p:nvPr>
        </p:nvGraphicFramePr>
        <p:xfrm>
          <a:off x="653054" y="612115"/>
          <a:ext cx="10970610" cy="60757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43610">
                  <a:extLst>
                    <a:ext uri="{9D8B030D-6E8A-4147-A177-3AD203B41FA5}">
                      <a16:colId xmlns:a16="http://schemas.microsoft.com/office/drawing/2014/main" val="2478053219"/>
                    </a:ext>
                  </a:extLst>
                </a:gridCol>
                <a:gridCol w="430022">
                  <a:extLst>
                    <a:ext uri="{9D8B030D-6E8A-4147-A177-3AD203B41FA5}">
                      <a16:colId xmlns:a16="http://schemas.microsoft.com/office/drawing/2014/main" val="1351048403"/>
                    </a:ext>
                  </a:extLst>
                </a:gridCol>
                <a:gridCol w="437960">
                  <a:extLst>
                    <a:ext uri="{9D8B030D-6E8A-4147-A177-3AD203B41FA5}">
                      <a16:colId xmlns:a16="http://schemas.microsoft.com/office/drawing/2014/main" val="2898830224"/>
                    </a:ext>
                  </a:extLst>
                </a:gridCol>
                <a:gridCol w="734060">
                  <a:extLst>
                    <a:ext uri="{9D8B030D-6E8A-4147-A177-3AD203B41FA5}">
                      <a16:colId xmlns:a16="http://schemas.microsoft.com/office/drawing/2014/main" val="3258837960"/>
                    </a:ext>
                  </a:extLst>
                </a:gridCol>
                <a:gridCol w="748894">
                  <a:extLst>
                    <a:ext uri="{9D8B030D-6E8A-4147-A177-3AD203B41FA5}">
                      <a16:colId xmlns:a16="http://schemas.microsoft.com/office/drawing/2014/main" val="2527617173"/>
                    </a:ext>
                  </a:extLst>
                </a:gridCol>
                <a:gridCol w="1562012">
                  <a:extLst>
                    <a:ext uri="{9D8B030D-6E8A-4147-A177-3AD203B41FA5}">
                      <a16:colId xmlns:a16="http://schemas.microsoft.com/office/drawing/2014/main" val="1829908894"/>
                    </a:ext>
                  </a:extLst>
                </a:gridCol>
                <a:gridCol w="1570610">
                  <a:extLst>
                    <a:ext uri="{9D8B030D-6E8A-4147-A177-3AD203B41FA5}">
                      <a16:colId xmlns:a16="http://schemas.microsoft.com/office/drawing/2014/main" val="3224226654"/>
                    </a:ext>
                  </a:extLst>
                </a:gridCol>
                <a:gridCol w="811848">
                  <a:extLst>
                    <a:ext uri="{9D8B030D-6E8A-4147-A177-3AD203B41FA5}">
                      <a16:colId xmlns:a16="http://schemas.microsoft.com/office/drawing/2014/main" val="1063803064"/>
                    </a:ext>
                  </a:extLst>
                </a:gridCol>
                <a:gridCol w="789623">
                  <a:extLst>
                    <a:ext uri="{9D8B030D-6E8A-4147-A177-3AD203B41FA5}">
                      <a16:colId xmlns:a16="http://schemas.microsoft.com/office/drawing/2014/main" val="2377759028"/>
                    </a:ext>
                  </a:extLst>
                </a:gridCol>
                <a:gridCol w="568327">
                  <a:extLst>
                    <a:ext uri="{9D8B030D-6E8A-4147-A177-3AD203B41FA5}">
                      <a16:colId xmlns:a16="http://schemas.microsoft.com/office/drawing/2014/main" val="3047462826"/>
                    </a:ext>
                  </a:extLst>
                </a:gridCol>
                <a:gridCol w="1447818">
                  <a:extLst>
                    <a:ext uri="{9D8B030D-6E8A-4147-A177-3AD203B41FA5}">
                      <a16:colId xmlns:a16="http://schemas.microsoft.com/office/drawing/2014/main" val="1921122893"/>
                    </a:ext>
                  </a:extLst>
                </a:gridCol>
                <a:gridCol w="925826">
                  <a:extLst>
                    <a:ext uri="{9D8B030D-6E8A-4147-A177-3AD203B41FA5}">
                      <a16:colId xmlns:a16="http://schemas.microsoft.com/office/drawing/2014/main" val="1542381514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Gender/age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PLT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ALT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Albumin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Risk </a:t>
                      </a:r>
                      <a:r>
                        <a:rPr lang="it-IT" sz="1100" kern="1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factors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Histologic</a:t>
                      </a:r>
                      <a:r>
                        <a:rPr lang="it-IT" sz="110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100" kern="1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lesions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PH </a:t>
                      </a:r>
                      <a:r>
                        <a:rPr lang="it-IT" sz="1100" kern="1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signs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10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LSM/SSM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PVP/PPG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HVPG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Clinical events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Major treatment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957568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AZA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sinusoidal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dilation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perisinusoidal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fibrosis</a:t>
                      </a:r>
                      <a:endParaRPr lang="it-IT" sz="9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25/18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0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0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0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bleeding</a:t>
                      </a:r>
                      <a:endParaRPr lang="it-IT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0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754053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oxaplatin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OPV</a:t>
                      </a:r>
                      <a:r>
                        <a:rPr lang="fr-FR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fr-FR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sinusoidal</a:t>
                      </a:r>
                      <a:r>
                        <a:rPr lang="fr-FR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dilation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7/n.a.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18/11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EPS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0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246912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CVID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rtl="0" fontAlgn="ctr">
                        <a:buFont typeface="Arial" panose="020B0604020202020204" pitchFamily="34" charset="0"/>
                        <a:buNone/>
                      </a:pPr>
                      <a:r>
                        <a:rPr lang="it-IT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Portal </a:t>
                      </a:r>
                      <a:r>
                        <a:rPr lang="it-IT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tract</a:t>
                      </a:r>
                      <a:r>
                        <a:rPr lang="it-IT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abnormalities</a:t>
                      </a:r>
                      <a:endParaRPr lang="it-IT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PSS,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13/n.a.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19/n.a.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1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bleeding</a:t>
                      </a:r>
                      <a:r>
                        <a:rPr lang="it-IT" sz="11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ascites</a:t>
                      </a:r>
                      <a:endParaRPr lang="it-IT" sz="11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7788028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AZA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NRH,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perisinusoidal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fibrosis</a:t>
                      </a:r>
                      <a:endParaRPr lang="it-IT" sz="9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EV, PSS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10/n.a.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30/21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ascites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900762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OPV,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portal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branch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herniation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sinusoidal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dilation</a:t>
                      </a:r>
                      <a:endParaRPr lang="it-IT" sz="9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PSS,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6/41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15/13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HE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60160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multiple </a:t>
                      </a: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myeloma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NRH</a:t>
                      </a:r>
                      <a:endParaRPr lang="it-IT" sz="900" b="1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Ascites</a:t>
                      </a:r>
                      <a:r>
                        <a:rPr lang="it-IT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lang="it-IT" sz="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10/73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34/23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Ascites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059301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oxaplatin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OPV</a:t>
                      </a:r>
                      <a:endParaRPr lang="it-IT" sz="900" b="1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EV, </a:t>
                      </a:r>
                      <a:r>
                        <a:rPr lang="it-IT" sz="800" b="1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6/71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24/21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1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bleeding</a:t>
                      </a:r>
                      <a:endParaRPr lang="it-IT" sz="11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0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TIPS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09857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0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IgA</a:t>
                      </a:r>
                      <a:r>
                        <a:rPr lang="it-IT" sz="10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0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defiiciency</a:t>
                      </a:r>
                      <a:endParaRPr lang="it-IT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portal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branch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herniation</a:t>
                      </a:r>
                      <a:endParaRPr lang="it-IT" sz="9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</a:t>
                      </a:r>
                      <a:r>
                        <a:rPr kumimoji="0" lang="it-IT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thrombocytopenia, splenomegaly</a:t>
                      </a:r>
                      <a:endParaRPr kumimoji="0" lang="it-IT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8/66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17/14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1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bleeding</a:t>
                      </a:r>
                      <a:endParaRPr lang="it-IT" sz="11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0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TIPS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407803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100" b="0" i="0" u="none" strike="noStrike" kern="1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oxaplatin</a:t>
                      </a:r>
                      <a:endParaRPr kumimoji="0" lang="it-IT" sz="11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1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OPV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</a:t>
                      </a:r>
                      <a:r>
                        <a:rPr kumimoji="0" lang="it-IT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kumimoji="0" lang="it-IT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kumimoji="0" lang="it-IT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8/62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31/24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1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bleeding</a:t>
                      </a:r>
                      <a:endParaRPr lang="it-IT" sz="11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6355261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165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100" b="0" i="0" u="none" strike="noStrike" kern="1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oxaplatin</a:t>
                      </a:r>
                      <a:endParaRPr kumimoji="0" lang="it-IT" sz="11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OPV</a:t>
                      </a:r>
                      <a:endParaRPr lang="it-IT" sz="900" b="1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EV, PSS,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kumimoji="0" lang="it-IT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kumimoji="0" lang="it-IT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6/29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19/11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1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bleeding</a:t>
                      </a:r>
                      <a:endParaRPr lang="it-IT" sz="11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8086950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unclear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NRH</a:t>
                      </a:r>
                      <a:endParaRPr lang="it-IT" sz="900" b="1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EV, PSS</a:t>
                      </a:r>
                      <a:r>
                        <a:rPr kumimoji="0" lang="it-IT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kumimoji="0" lang="it-IT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kumimoji="0" lang="it-IT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27/75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31/23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Variceal</a:t>
                      </a:r>
                      <a:r>
                        <a:rPr lang="it-IT" sz="11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100" kern="1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bleeding</a:t>
                      </a:r>
                      <a:endParaRPr lang="it-IT" sz="1100" kern="1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TIPS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378531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67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050" b="0" i="0" u="none" strike="noStrike" kern="1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oxaliplatin</a:t>
                      </a:r>
                      <a:endParaRPr kumimoji="0" lang="it-IT" sz="1050" b="0" i="0" u="none" strike="noStrike" kern="1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OPV,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portal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branch</a:t>
                      </a:r>
                      <a:r>
                        <a:rPr lang="it-IT" sz="9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9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herniation</a:t>
                      </a:r>
                      <a:endParaRPr lang="it-IT" sz="9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8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EV, </a:t>
                      </a:r>
                      <a:r>
                        <a:rPr lang="it-IT" sz="8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Ascites</a:t>
                      </a:r>
                      <a:r>
                        <a:rPr lang="it-IT" sz="8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it-IT" sz="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endParaRPr lang="it-IT" sz="800" b="0" i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it-IT" sz="8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5/58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34/31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ascites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764954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 61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it-IT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CVID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900" b="1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NRH</a:t>
                      </a:r>
                      <a:endParaRPr lang="it-IT" sz="900" b="1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EV, PSS</a:t>
                      </a:r>
                      <a:r>
                        <a:rPr kumimoji="0" lang="it-IT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thrombocytopenia</a:t>
                      </a:r>
                      <a:r>
                        <a:rPr kumimoji="0" lang="it-IT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splenomegaly</a:t>
                      </a:r>
                      <a:r>
                        <a:rPr kumimoji="0" lang="it-IT" sz="8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it-IT" sz="800" b="0" i="0" u="none" strike="noStrike" kern="1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ascites</a:t>
                      </a:r>
                      <a:endParaRPr kumimoji="0" lang="it-IT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23/14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n.a.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it-IT" sz="11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Ascites</a:t>
                      </a:r>
                      <a:r>
                        <a:rPr lang="it-IT" sz="1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, HE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TIPS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256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456219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3B28E-1B6F-ED49-5757-2090A4F71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EC109327-490E-5994-90F0-BFC0F71BE8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238720"/>
              </p:ext>
            </p:extLst>
          </p:nvPr>
        </p:nvGraphicFramePr>
        <p:xfrm>
          <a:off x="194722" y="843804"/>
          <a:ext cx="7798784" cy="57607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33004">
                  <a:extLst>
                    <a:ext uri="{9D8B030D-6E8A-4147-A177-3AD203B41FA5}">
                      <a16:colId xmlns:a16="http://schemas.microsoft.com/office/drawing/2014/main" val="2478053219"/>
                    </a:ext>
                  </a:extLst>
                </a:gridCol>
                <a:gridCol w="1510010">
                  <a:extLst>
                    <a:ext uri="{9D8B030D-6E8A-4147-A177-3AD203B41FA5}">
                      <a16:colId xmlns:a16="http://schemas.microsoft.com/office/drawing/2014/main" val="2527617173"/>
                    </a:ext>
                  </a:extLst>
                </a:gridCol>
                <a:gridCol w="1876620">
                  <a:extLst>
                    <a:ext uri="{9D8B030D-6E8A-4147-A177-3AD203B41FA5}">
                      <a16:colId xmlns:a16="http://schemas.microsoft.com/office/drawing/2014/main" val="1829908894"/>
                    </a:ext>
                  </a:extLst>
                </a:gridCol>
                <a:gridCol w="1773093">
                  <a:extLst>
                    <a:ext uri="{9D8B030D-6E8A-4147-A177-3AD203B41FA5}">
                      <a16:colId xmlns:a16="http://schemas.microsoft.com/office/drawing/2014/main" val="3224226654"/>
                    </a:ext>
                  </a:extLst>
                </a:gridCol>
                <a:gridCol w="706057">
                  <a:extLst>
                    <a:ext uri="{9D8B030D-6E8A-4147-A177-3AD203B41FA5}">
                      <a16:colId xmlns:a16="http://schemas.microsoft.com/office/drawing/2014/main" val="1063803064"/>
                    </a:ext>
                  </a:extLst>
                </a:gridCol>
              </a:tblGrid>
              <a:tr h="4572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PSVD patients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(n=47)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clinical event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(n=34 pts)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Clinical event 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(n=13 pts)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 value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9575688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Age yrs (SD)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54.0 (22.0 – 83.0)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54.0 (22.0 – 83.0)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55.0 (22.0 – 75.0)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0.73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7540535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Males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26 (55.3)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16 (47.1)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 (76.9)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0.29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2469128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Platelet count, ×10^9/L 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95.0 (37.0 – 345.0)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114.0 (37.0 – 345.0)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72.0 (43.0 – 244.0)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7880288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Creatinin (mg/dL)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0.71 (0.4 – 5.72)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0.70 (0.38 - 5.72)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0.77 (0.42 – 1.36)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0.52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6016045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INR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1.10 (0.87 – 1.38)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1.09 (0.87 - 1.38)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1.10 (0.91 – 1.38)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0.7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0593018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Bilirubin (mg/dL)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1.03 (0.40 – 3.65)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0.99 (0.40 - 3.65)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1.13 (0.43 – 3.20)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0.78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0985745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Albumin (g/dL)</a:t>
                      </a:r>
                      <a:endParaRPr lang="it-IT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3.90 (2.40 – 4.90)</a:t>
                      </a:r>
                      <a:endParaRPr lang="it-IT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3.90 (3.20 – 4.90)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3.60 (2.40 – 4.30)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4078030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AST (U/L)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33.0 (14.0 – 96.0)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29.5 (14.0 – 96.0)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41.0 (26.0 – 84.0)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3552615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Spleen diameter (cm)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17.0 (9.0 – 29.0)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17.0 (9.0 – 29.0)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18.0 (12.0 – 26.0)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7649549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LSM (kPa)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9.7 (11.6)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6.6 (2.9)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17.4 (19.4)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256107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SSM (kPa)</a:t>
                      </a:r>
                      <a:endParaRPr lang="it-IT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54.9 (25.6)</a:t>
                      </a:r>
                      <a:endParaRPr lang="it-IT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54.1 (26.0)</a:t>
                      </a:r>
                      <a:endParaRPr lang="it-IT" sz="1400" b="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58.0 (25.5)</a:t>
                      </a:r>
                      <a:endParaRPr lang="it-IT" sz="1400" b="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0.6</a:t>
                      </a:r>
                      <a:endParaRPr lang="it-IT" sz="1400" b="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8674149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Diabetes 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 (12.7)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 (11.7)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 (15.4)</a:t>
                      </a:r>
                      <a:endParaRPr lang="it-IT" sz="1400" kern="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1.0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0407723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Oesophageal varices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28 (59.6)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20 (58.9)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 (61.5)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1.0</a:t>
                      </a:r>
                      <a:endParaRPr lang="it-IT" sz="1400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5176159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it-IT" sz="1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NSBB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it-IT" sz="14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 (38.3)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12 (35.3)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 (46.1)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it-IT" sz="14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5895744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PVP (mmHg)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21.8 (8.4)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20.3 (8.6)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25.7 (6.7)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171084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PPG (mmHg)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13.5 (7.4)</a:t>
                      </a:r>
                      <a:endParaRPr lang="it-IT" sz="1400" b="1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12.2 (7.7)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17.2 (5.2)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it-IT" sz="1400" b="1" kern="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6190430"/>
                  </a:ext>
                </a:extLst>
              </a:tr>
              <a:tr h="310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HVPG (mmHg)</a:t>
                      </a:r>
                      <a:endParaRPr lang="it-IT" sz="1400" b="1" kern="1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5.9 (4.7)</a:t>
                      </a:r>
                      <a:endParaRPr lang="it-IT" sz="1400" b="1" kern="1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4.9 (3.3)</a:t>
                      </a:r>
                      <a:endParaRPr lang="it-IT" sz="1400" b="1" kern="1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9.1 (7.1)</a:t>
                      </a:r>
                      <a:endParaRPr lang="it-IT" sz="1400" b="1" kern="1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en-US" sz="1400" b="1" kern="1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it-IT" sz="1400" b="1" kern="1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9680286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D2D399CD-75C8-5455-A664-EBF40640FB9D}"/>
              </a:ext>
            </a:extLst>
          </p:cNvPr>
          <p:cNvSpPr txBox="1"/>
          <p:nvPr/>
        </p:nvSpPr>
        <p:spPr>
          <a:xfrm>
            <a:off x="568330" y="67723"/>
            <a:ext cx="110553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Comparing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baseline features of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pts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according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to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subsequent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clinical events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94BB8A0-E6AA-ED46-6202-D2036258B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570" y="994332"/>
            <a:ext cx="3722708" cy="161578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633175C-0363-C357-2D1B-173BF51BE3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729"/>
          <a:stretch>
            <a:fillRect/>
          </a:stretch>
        </p:blipFill>
        <p:spPr>
          <a:xfrm>
            <a:off x="8234569" y="4357687"/>
            <a:ext cx="3802710" cy="224685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F5C4350-25C1-5F12-32AC-639D5B8ADE44}"/>
              </a:ext>
            </a:extLst>
          </p:cNvPr>
          <p:cNvSpPr txBox="1"/>
          <p:nvPr/>
        </p:nvSpPr>
        <p:spPr>
          <a:xfrm>
            <a:off x="8357974" y="3136612"/>
            <a:ext cx="35559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NSBB post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measurement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: 15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</a:rPr>
              <a:t>pts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 5 events (4 TIPS </a:t>
            </a:r>
            <a:r>
              <a:rPr lang="it-IT" sz="1600" dirty="0" err="1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implantation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)</a:t>
            </a: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56275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Struttura predefinita">
  <a:themeElements>
    <a:clrScheme name="Struttura predefinit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82626DC-C609-449C-B144-52AC552B6814}"/>
</file>

<file path=customXml/itemProps2.xml><?xml version="1.0" encoding="utf-8"?>
<ds:datastoreItem xmlns:ds="http://schemas.openxmlformats.org/officeDocument/2006/customXml" ds:itemID="{5909AD77-759E-4196-81E5-AE1BDB4C8191}"/>
</file>

<file path=customXml/itemProps3.xml><?xml version="1.0" encoding="utf-8"?>
<ds:datastoreItem xmlns:ds="http://schemas.openxmlformats.org/officeDocument/2006/customXml" ds:itemID="{B143AF6E-29BA-4F72-A33A-C7B2327CF97F}"/>
</file>

<file path=docProps/app.xml><?xml version="1.0" encoding="utf-8"?>
<Properties xmlns="http://schemas.openxmlformats.org/officeDocument/2006/extended-properties" xmlns:vt="http://schemas.openxmlformats.org/officeDocument/2006/docPropsVTypes">
  <TotalTime>33630</TotalTime>
  <Words>2375</Words>
  <Application>Microsoft Office PowerPoint</Application>
  <PresentationFormat>Widescreen</PresentationFormat>
  <Paragraphs>540</Paragraphs>
  <Slides>13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23" baseType="lpstr">
      <vt:lpstr>Aptos</vt:lpstr>
      <vt:lpstr>Arial</vt:lpstr>
      <vt:lpstr>Calibri</vt:lpstr>
      <vt:lpstr>Cambria Math</vt:lpstr>
      <vt:lpstr>Helvetica</vt:lpstr>
      <vt:lpstr>Roboto</vt:lpstr>
      <vt:lpstr>Tahoma</vt:lpstr>
      <vt:lpstr>Times New Roman</vt:lpstr>
      <vt:lpstr>Wingdings</vt:lpstr>
      <vt:lpstr>Struttura predefinita</vt:lpstr>
      <vt:lpstr>Presentazione standard di PowerPoint</vt:lpstr>
      <vt:lpstr>Presentazione standard di PowerPoint</vt:lpstr>
      <vt:lpstr>When is HVPG unreliable?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Conclusions and comments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Giuseppe Tarantino</dc:creator>
  <cp:lastModifiedBy>visio</cp:lastModifiedBy>
  <cp:revision>207</cp:revision>
  <dcterms:created xsi:type="dcterms:W3CDTF">2025-07-05T06:22:09Z</dcterms:created>
  <dcterms:modified xsi:type="dcterms:W3CDTF">2026-04-18T06:26:30Z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</Properties>
</file>